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handoutMasters/handoutMaster1.xml" ContentType="application/vnd.openxmlformats-officedocument.presentationml.handoutMaster+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07" r:id="rId2"/>
    <p:sldId id="314" r:id="rId3"/>
    <p:sldId id="290" r:id="rId4"/>
    <p:sldId id="308" r:id="rId5"/>
    <p:sldId id="293" r:id="rId6"/>
    <p:sldId id="309" r:id="rId7"/>
    <p:sldId id="324" r:id="rId8"/>
    <p:sldId id="325" r:id="rId9"/>
    <p:sldId id="296" r:id="rId10"/>
    <p:sldId id="311" r:id="rId11"/>
    <p:sldId id="312" r:id="rId12"/>
    <p:sldId id="299" r:id="rId13"/>
    <p:sldId id="327" r:id="rId14"/>
    <p:sldId id="328" r:id="rId15"/>
    <p:sldId id="319" r:id="rId16"/>
    <p:sldId id="320" r:id="rId17"/>
    <p:sldId id="302" r:id="rId18"/>
    <p:sldId id="326" r:id="rId19"/>
    <p:sldId id="300" r:id="rId20"/>
    <p:sldId id="317" r:id="rId21"/>
    <p:sldId id="316" r:id="rId22"/>
    <p:sldId id="318" r:id="rId23"/>
    <p:sldId id="322" r:id="rId24"/>
    <p:sldId id="323" r:id="rId25"/>
    <p:sldId id="315" r:id="rId26"/>
    <p:sldId id="303" r:id="rId27"/>
    <p:sldId id="305" r:id="rId28"/>
    <p:sldId id="32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D1EBFF"/>
    <a:srgbClr val="A00054"/>
    <a:srgbClr val="56008C"/>
    <a:srgbClr val="E28C05"/>
    <a:srgbClr val="006B54"/>
    <a:srgbClr val="009E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11" autoAdjust="0"/>
    <p:restoredTop sz="94660"/>
  </p:normalViewPr>
  <p:slideViewPr>
    <p:cSldViewPr>
      <p:cViewPr>
        <p:scale>
          <a:sx n="75" d="100"/>
          <a:sy n="75" d="100"/>
        </p:scale>
        <p:origin x="-1512" y="-269"/>
      </p:cViewPr>
      <p:guideLst>
        <p:guide orient="horz" pos="2160"/>
        <p:guide pos="2880"/>
      </p:guideLst>
    </p:cSldViewPr>
  </p:slideViewPr>
  <p:notesTextViewPr>
    <p:cViewPr>
      <p:scale>
        <a:sx n="1" d="1"/>
        <a:sy n="1" d="1"/>
      </p:scale>
      <p:origin x="0" y="0"/>
    </p:cViewPr>
  </p:notesTextViewPr>
  <p:notesViewPr>
    <p:cSldViewPr>
      <p:cViewPr varScale="1">
        <p:scale>
          <a:sx n="89" d="100"/>
          <a:sy n="89" d="100"/>
        </p:scale>
        <p:origin x="-384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7051BC-89A6-4719-A51D-0F0A3F05FE88}" type="datetimeFigureOut">
              <a:rPr lang="en-GB" smtClean="0"/>
              <a:t>05/10/2020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385043-9BFC-47E8-96ED-F3B6D97A30F1}" type="slidenum">
              <a:rPr lang="en-GB" smtClean="0"/>
              <a:t>‹#›</a:t>
            </a:fld>
            <a:endParaRPr lang="en-GB"/>
          </a:p>
        </p:txBody>
      </p:sp>
    </p:spTree>
    <p:extLst>
      <p:ext uri="{BB962C8B-B14F-4D97-AF65-F5344CB8AC3E}">
        <p14:creationId xmlns:p14="http://schemas.microsoft.com/office/powerpoint/2010/main" val="781989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4E7721-5802-433B-8033-A841AD874669}" type="datetimeFigureOut">
              <a:rPr lang="en-GB" smtClean="0"/>
              <a:t>05/10/2020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9239E-7A3F-4189-96F1-BA326C3F261B}" type="slidenum">
              <a:rPr lang="en-GB" smtClean="0"/>
              <a:t>‹#›</a:t>
            </a:fld>
            <a:endParaRPr lang="en-GB"/>
          </a:p>
        </p:txBody>
      </p:sp>
    </p:spTree>
    <p:extLst>
      <p:ext uri="{BB962C8B-B14F-4D97-AF65-F5344CB8AC3E}">
        <p14:creationId xmlns:p14="http://schemas.microsoft.com/office/powerpoint/2010/main" val="2251027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1916832"/>
            <a:ext cx="9144000" cy="4941168"/>
          </a:xfrm>
          <a:prstGeom prst="rect">
            <a:avLst/>
          </a:prstGeom>
          <a:solidFill>
            <a:schemeClr val="tx2"/>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95536" y="2204864"/>
            <a:ext cx="7772400" cy="1584176"/>
          </a:xfrm>
        </p:spPr>
        <p:txBody>
          <a:bodyPr>
            <a:noAutofit/>
          </a:bodyPr>
          <a:lstStyle>
            <a:lvl1pPr>
              <a:defRPr sz="5400">
                <a:solidFill>
                  <a:schemeClr val="bg1"/>
                </a:solidFill>
                <a:latin typeface="Arial" pitchFamily="34" charset="0"/>
                <a:cs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395536" y="5589240"/>
            <a:ext cx="7776864" cy="576064"/>
          </a:xfrm>
        </p:spPr>
        <p:txBody>
          <a:bodyPr>
            <a:noAutofit/>
          </a:bodyPr>
          <a:lstStyle>
            <a:lvl1pPr marL="0" indent="0" algn="l">
              <a:buNone/>
              <a:defRPr sz="32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36464" y="260648"/>
            <a:ext cx="2656016" cy="1138765"/>
          </a:xfrm>
          <a:prstGeom prst="rect">
            <a:avLst/>
          </a:prstGeom>
        </p:spPr>
      </p:pic>
    </p:spTree>
    <p:extLst>
      <p:ext uri="{BB962C8B-B14F-4D97-AF65-F5344CB8AC3E}">
        <p14:creationId xmlns:p14="http://schemas.microsoft.com/office/powerpoint/2010/main" val="3506279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nal - mental health LM strategy slide">
    <p:spTree>
      <p:nvGrpSpPr>
        <p:cNvPr id="1" name=""/>
        <p:cNvGrpSpPr/>
        <p:nvPr/>
      </p:nvGrpSpPr>
      <p:grpSpPr>
        <a:xfrm>
          <a:off x="0" y="0"/>
          <a:ext cx="0" cy="0"/>
          <a:chOff x="0" y="0"/>
          <a:chExt cx="0" cy="0"/>
        </a:xfrm>
      </p:grpSpPr>
      <p:cxnSp>
        <p:nvCxnSpPr>
          <p:cNvPr id="9" name="Straight Connector 8"/>
          <p:cNvCxnSpPr/>
          <p:nvPr userDrawn="1"/>
        </p:nvCxnSpPr>
        <p:spPr>
          <a:xfrm>
            <a:off x="0" y="6093296"/>
            <a:ext cx="9144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9653" y="6120680"/>
            <a:ext cx="787863" cy="692696"/>
          </a:xfrm>
          <a:prstGeom prst="rect">
            <a:avLst/>
          </a:prstGeom>
        </p:spPr>
      </p:pic>
      <p:sp>
        <p:nvSpPr>
          <p:cNvPr id="8" name="Title 1"/>
          <p:cNvSpPr>
            <a:spLocks noGrp="1"/>
          </p:cNvSpPr>
          <p:nvPr>
            <p:ph type="ctrTitle"/>
          </p:nvPr>
        </p:nvSpPr>
        <p:spPr>
          <a:xfrm>
            <a:off x="409074" y="1412776"/>
            <a:ext cx="8375998" cy="4608512"/>
          </a:xfrm>
        </p:spPr>
        <p:txBody>
          <a:bodyPr anchor="t" anchorCtr="0">
            <a:normAutofit/>
          </a:bodyPr>
          <a:lstStyle>
            <a:lvl1pPr algn="l">
              <a:defRPr sz="2800">
                <a:latin typeface="Arial" pitchFamily="34" charset="0"/>
                <a:cs typeface="Arial" pitchFamily="34" charset="0"/>
              </a:defRPr>
            </a:lvl1pPr>
          </a:lstStyle>
          <a:p>
            <a:r>
              <a:rPr lang="en-US" smtClean="0"/>
              <a:t>Click to edit Master title style</a:t>
            </a:r>
            <a:endParaRPr lang="en-GB" dirty="0"/>
          </a:p>
        </p:txBody>
      </p:sp>
      <p:sp>
        <p:nvSpPr>
          <p:cNvPr id="11" name="Slide Number Placeholder 5"/>
          <p:cNvSpPr>
            <a:spLocks noGrp="1"/>
          </p:cNvSpPr>
          <p:nvPr>
            <p:ph type="sldNum" sz="quarter" idx="12"/>
          </p:nvPr>
        </p:nvSpPr>
        <p:spPr>
          <a:xfrm>
            <a:off x="4572000" y="6364708"/>
            <a:ext cx="405408" cy="365125"/>
          </a:xfrm>
        </p:spPr>
        <p:txBody>
          <a:bodyPr/>
          <a:lstStyle/>
          <a:p>
            <a:fld id="{E83DCA9C-FA30-4648-A492-4585E3027D27}" type="slidenum">
              <a:rPr lang="en-GB" smtClean="0"/>
              <a:t>‹#›</a:t>
            </a:fld>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6218604"/>
            <a:ext cx="1343591" cy="576064"/>
          </a:xfrm>
          <a:prstGeom prst="rect">
            <a:avLst/>
          </a:prstGeom>
        </p:spPr>
      </p:pic>
    </p:spTree>
    <p:extLst>
      <p:ext uri="{BB962C8B-B14F-4D97-AF65-F5344CB8AC3E}">
        <p14:creationId xmlns:p14="http://schemas.microsoft.com/office/powerpoint/2010/main" val="227400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nal - Local services slide">
    <p:spTree>
      <p:nvGrpSpPr>
        <p:cNvPr id="1" name=""/>
        <p:cNvGrpSpPr/>
        <p:nvPr/>
      </p:nvGrpSpPr>
      <p:grpSpPr>
        <a:xfrm>
          <a:off x="0" y="0"/>
          <a:ext cx="0" cy="0"/>
          <a:chOff x="0" y="0"/>
          <a:chExt cx="0" cy="0"/>
        </a:xfrm>
      </p:grpSpPr>
      <p:cxnSp>
        <p:nvCxnSpPr>
          <p:cNvPr id="9" name="Straight Connector 8"/>
          <p:cNvCxnSpPr/>
          <p:nvPr userDrawn="1"/>
        </p:nvCxnSpPr>
        <p:spPr>
          <a:xfrm>
            <a:off x="0" y="6093296"/>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Slide Number Placeholder 5"/>
          <p:cNvSpPr>
            <a:spLocks noGrp="1"/>
          </p:cNvSpPr>
          <p:nvPr>
            <p:ph type="sldNum" sz="quarter" idx="12"/>
          </p:nvPr>
        </p:nvSpPr>
        <p:spPr>
          <a:xfrm>
            <a:off x="4572000" y="6364708"/>
            <a:ext cx="405408" cy="365125"/>
          </a:xfrm>
        </p:spPr>
        <p:txBody>
          <a:bodyPr/>
          <a:lstStyle/>
          <a:p>
            <a:fld id="{E83DCA9C-FA30-4648-A492-4585E3027D27}" type="slidenum">
              <a:rPr lang="en-GB" smtClean="0"/>
              <a:t>‹#›</a:t>
            </a:fld>
            <a:endParaRPr lang="en-GB" dirty="0"/>
          </a:p>
        </p:txBody>
      </p:sp>
      <p:sp>
        <p:nvSpPr>
          <p:cNvPr id="13" name="Title 1"/>
          <p:cNvSpPr>
            <a:spLocks noGrp="1"/>
          </p:cNvSpPr>
          <p:nvPr>
            <p:ph type="ctrTitle"/>
          </p:nvPr>
        </p:nvSpPr>
        <p:spPr>
          <a:xfrm>
            <a:off x="409074" y="1412776"/>
            <a:ext cx="8375998" cy="4608512"/>
          </a:xfrm>
        </p:spPr>
        <p:txBody>
          <a:bodyPr anchor="t" anchorCtr="0">
            <a:normAutofit/>
          </a:bodyPr>
          <a:lstStyle>
            <a:lvl1pPr algn="l">
              <a:defRPr sz="2800">
                <a:latin typeface="Arial" pitchFamily="34" charset="0"/>
                <a:cs typeface="Arial" pitchFamily="34" charset="0"/>
              </a:defRPr>
            </a:lvl1pPr>
          </a:lstStyle>
          <a:p>
            <a:r>
              <a:rPr lang="en-US" smtClean="0"/>
              <a:t>Click to edit Master title style</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328" y="6218604"/>
            <a:ext cx="1343591" cy="576064"/>
          </a:xfrm>
          <a:prstGeom prst="rect">
            <a:avLst/>
          </a:prstGeom>
        </p:spPr>
      </p:pic>
    </p:spTree>
    <p:extLst>
      <p:ext uri="{BB962C8B-B14F-4D97-AF65-F5344CB8AC3E}">
        <p14:creationId xmlns:p14="http://schemas.microsoft.com/office/powerpoint/2010/main" val="227400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nal - Seven day services slide">
    <p:spTree>
      <p:nvGrpSpPr>
        <p:cNvPr id="1" name=""/>
        <p:cNvGrpSpPr/>
        <p:nvPr/>
      </p:nvGrpSpPr>
      <p:grpSpPr>
        <a:xfrm>
          <a:off x="0" y="0"/>
          <a:ext cx="0" cy="0"/>
          <a:chOff x="0" y="0"/>
          <a:chExt cx="0" cy="0"/>
        </a:xfrm>
      </p:grpSpPr>
      <p:cxnSp>
        <p:nvCxnSpPr>
          <p:cNvPr id="9" name="Straight Connector 8"/>
          <p:cNvCxnSpPr/>
          <p:nvPr userDrawn="1"/>
        </p:nvCxnSpPr>
        <p:spPr>
          <a:xfrm>
            <a:off x="0" y="6093296"/>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Slide Number Placeholder 5"/>
          <p:cNvSpPr>
            <a:spLocks noGrp="1"/>
          </p:cNvSpPr>
          <p:nvPr>
            <p:ph type="sldNum" sz="quarter" idx="12"/>
          </p:nvPr>
        </p:nvSpPr>
        <p:spPr>
          <a:xfrm>
            <a:off x="4572000" y="6364708"/>
            <a:ext cx="405408" cy="365125"/>
          </a:xfrm>
        </p:spPr>
        <p:txBody>
          <a:bodyPr/>
          <a:lstStyle/>
          <a:p>
            <a:fld id="{E83DCA9C-FA30-4648-A492-4585E3027D27}" type="slidenum">
              <a:rPr lang="en-GB" smtClean="0"/>
              <a:t>‹#›</a:t>
            </a:fld>
            <a:endParaRPr lang="en-GB" dirty="0"/>
          </a:p>
        </p:txBody>
      </p:sp>
      <p:sp>
        <p:nvSpPr>
          <p:cNvPr id="10" name="Title 1"/>
          <p:cNvSpPr>
            <a:spLocks noGrp="1"/>
          </p:cNvSpPr>
          <p:nvPr>
            <p:ph type="ctrTitle"/>
          </p:nvPr>
        </p:nvSpPr>
        <p:spPr>
          <a:xfrm>
            <a:off x="409074" y="1412776"/>
            <a:ext cx="8375998" cy="4608512"/>
          </a:xfrm>
        </p:spPr>
        <p:txBody>
          <a:bodyPr anchor="t" anchorCtr="0">
            <a:normAutofit/>
          </a:bodyPr>
          <a:lstStyle>
            <a:lvl1pPr algn="l">
              <a:defRPr sz="2800">
                <a:latin typeface="Arial" pitchFamily="34" charset="0"/>
                <a:cs typeface="Arial" pitchFamily="34" charset="0"/>
              </a:defRPr>
            </a:lvl1pPr>
          </a:lstStyle>
          <a:p>
            <a:r>
              <a:rPr lang="en-US" smtClean="0"/>
              <a:t>Click to edit Master title style</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328" y="6218604"/>
            <a:ext cx="1343591" cy="576064"/>
          </a:xfrm>
          <a:prstGeom prst="rect">
            <a:avLst/>
          </a:prstGeom>
        </p:spPr>
      </p:pic>
    </p:spTree>
    <p:extLst>
      <p:ext uri="{BB962C8B-B14F-4D97-AF65-F5344CB8AC3E}">
        <p14:creationId xmlns:p14="http://schemas.microsoft.com/office/powerpoint/2010/main" val="235592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nal - Workforce slide">
    <p:spTree>
      <p:nvGrpSpPr>
        <p:cNvPr id="1" name=""/>
        <p:cNvGrpSpPr/>
        <p:nvPr/>
      </p:nvGrpSpPr>
      <p:grpSpPr>
        <a:xfrm>
          <a:off x="0" y="0"/>
          <a:ext cx="0" cy="0"/>
          <a:chOff x="0" y="0"/>
          <a:chExt cx="0" cy="0"/>
        </a:xfrm>
      </p:grpSpPr>
      <p:cxnSp>
        <p:nvCxnSpPr>
          <p:cNvPr id="9" name="Straight Connector 8"/>
          <p:cNvCxnSpPr/>
          <p:nvPr userDrawn="1"/>
        </p:nvCxnSpPr>
        <p:spPr>
          <a:xfrm>
            <a:off x="0" y="6093296"/>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p:nvPr>
        </p:nvSpPr>
        <p:spPr>
          <a:xfrm>
            <a:off x="409074" y="1412776"/>
            <a:ext cx="8375998" cy="4608512"/>
          </a:xfrm>
        </p:spPr>
        <p:txBody>
          <a:bodyPr anchor="t" anchorCtr="0">
            <a:normAutofit/>
          </a:bodyPr>
          <a:lstStyle>
            <a:lvl1pPr algn="l">
              <a:defRPr sz="2800">
                <a:latin typeface="Arial" pitchFamily="34" charset="0"/>
                <a:cs typeface="Arial" pitchFamily="34" charset="0"/>
              </a:defRPr>
            </a:lvl1pPr>
          </a:lstStyle>
          <a:p>
            <a:r>
              <a:rPr lang="en-US" smtClean="0"/>
              <a:t>Click to edit Master title style</a:t>
            </a:r>
            <a:endParaRPr lang="en-GB" dirty="0"/>
          </a:p>
        </p:txBody>
      </p:sp>
      <p:sp>
        <p:nvSpPr>
          <p:cNvPr id="10" name="Slide Number Placeholder 5"/>
          <p:cNvSpPr>
            <a:spLocks noGrp="1"/>
          </p:cNvSpPr>
          <p:nvPr>
            <p:ph type="sldNum" sz="quarter" idx="12"/>
          </p:nvPr>
        </p:nvSpPr>
        <p:spPr>
          <a:xfrm>
            <a:off x="4572000" y="6364708"/>
            <a:ext cx="405408" cy="365125"/>
          </a:xfrm>
        </p:spPr>
        <p:txBody>
          <a:bodyPr/>
          <a:lstStyle/>
          <a:p>
            <a:fld id="{E83DCA9C-FA30-4648-A492-4585E3027D27}" type="slidenum">
              <a:rPr lang="en-GB" smtClean="0"/>
              <a:t>‹#›</a:t>
            </a:fld>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328" y="6218604"/>
            <a:ext cx="1343591" cy="576064"/>
          </a:xfrm>
          <a:prstGeom prst="rect">
            <a:avLst/>
          </a:prstGeom>
        </p:spPr>
      </p:pic>
    </p:spTree>
    <p:extLst>
      <p:ext uri="{BB962C8B-B14F-4D97-AF65-F5344CB8AC3E}">
        <p14:creationId xmlns:p14="http://schemas.microsoft.com/office/powerpoint/2010/main" val="227400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nal - Workforce CA slide">
    <p:spTree>
      <p:nvGrpSpPr>
        <p:cNvPr id="1" name=""/>
        <p:cNvGrpSpPr/>
        <p:nvPr/>
      </p:nvGrpSpPr>
      <p:grpSpPr>
        <a:xfrm>
          <a:off x="0" y="0"/>
          <a:ext cx="0" cy="0"/>
          <a:chOff x="0" y="0"/>
          <a:chExt cx="0" cy="0"/>
        </a:xfrm>
      </p:grpSpPr>
      <p:cxnSp>
        <p:nvCxnSpPr>
          <p:cNvPr id="9" name="Straight Connector 8"/>
          <p:cNvCxnSpPr/>
          <p:nvPr userDrawn="1"/>
        </p:nvCxnSpPr>
        <p:spPr>
          <a:xfrm>
            <a:off x="0" y="6093296"/>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r="65201" b="12207"/>
          <a:stretch/>
        </p:blipFill>
        <p:spPr>
          <a:xfrm>
            <a:off x="395536" y="6118771"/>
            <a:ext cx="737359" cy="694605"/>
          </a:xfrm>
          <a:prstGeom prst="rect">
            <a:avLst/>
          </a:prstGeom>
        </p:spPr>
      </p:pic>
      <p:sp>
        <p:nvSpPr>
          <p:cNvPr id="8" name="Title 1"/>
          <p:cNvSpPr>
            <a:spLocks noGrp="1"/>
          </p:cNvSpPr>
          <p:nvPr>
            <p:ph type="ctrTitle"/>
          </p:nvPr>
        </p:nvSpPr>
        <p:spPr>
          <a:xfrm>
            <a:off x="409074" y="1412776"/>
            <a:ext cx="8375998" cy="4608512"/>
          </a:xfrm>
        </p:spPr>
        <p:txBody>
          <a:bodyPr anchor="t" anchorCtr="0">
            <a:normAutofit/>
          </a:bodyPr>
          <a:lstStyle>
            <a:lvl1pPr algn="l">
              <a:defRPr sz="2800">
                <a:latin typeface="Arial" pitchFamily="34" charset="0"/>
                <a:cs typeface="Arial" pitchFamily="34" charset="0"/>
              </a:defRPr>
            </a:lvl1pPr>
          </a:lstStyle>
          <a:p>
            <a:r>
              <a:rPr lang="en-US" smtClean="0"/>
              <a:t>Click to edit Master title style</a:t>
            </a:r>
            <a:endParaRPr lang="en-GB" dirty="0"/>
          </a:p>
        </p:txBody>
      </p:sp>
      <p:sp>
        <p:nvSpPr>
          <p:cNvPr id="10" name="Slide Number Placeholder 5"/>
          <p:cNvSpPr>
            <a:spLocks noGrp="1"/>
          </p:cNvSpPr>
          <p:nvPr>
            <p:ph type="sldNum" sz="quarter" idx="12"/>
          </p:nvPr>
        </p:nvSpPr>
        <p:spPr>
          <a:xfrm>
            <a:off x="4572000" y="6364708"/>
            <a:ext cx="405408" cy="365125"/>
          </a:xfrm>
        </p:spPr>
        <p:txBody>
          <a:bodyPr/>
          <a:lstStyle/>
          <a:p>
            <a:fld id="{E83DCA9C-FA30-4648-A492-4585E3027D27}" type="slidenum">
              <a:rPr lang="en-GB" smtClean="0"/>
              <a:t>‹#›</a:t>
            </a:fld>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6218604"/>
            <a:ext cx="1343591" cy="576064"/>
          </a:xfrm>
          <a:prstGeom prst="rect">
            <a:avLst/>
          </a:prstGeom>
        </p:spPr>
      </p:pic>
    </p:spTree>
    <p:extLst>
      <p:ext uri="{BB962C8B-B14F-4D97-AF65-F5344CB8AC3E}">
        <p14:creationId xmlns:p14="http://schemas.microsoft.com/office/powerpoint/2010/main" val="2923895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ternal presentation slide">
    <p:spTree>
      <p:nvGrpSpPr>
        <p:cNvPr id="1" name=""/>
        <p:cNvGrpSpPr/>
        <p:nvPr/>
      </p:nvGrpSpPr>
      <p:grpSpPr>
        <a:xfrm>
          <a:off x="0" y="0"/>
          <a:ext cx="0" cy="0"/>
          <a:chOff x="0" y="0"/>
          <a:chExt cx="0" cy="0"/>
        </a:xfrm>
      </p:grpSpPr>
      <p:cxnSp>
        <p:nvCxnSpPr>
          <p:cNvPr id="9" name="Straight Connector 8"/>
          <p:cNvCxnSpPr/>
          <p:nvPr userDrawn="1"/>
        </p:nvCxnSpPr>
        <p:spPr>
          <a:xfrm>
            <a:off x="0" y="6093296"/>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nchor="t">
            <a:normAutofit/>
          </a:bodyPr>
          <a:lstStyle>
            <a:lvl1pPr algn="l">
              <a:defRPr sz="2800" b="0">
                <a:solidFill>
                  <a:schemeClr val="tx2"/>
                </a:solidFill>
                <a:latin typeface="Arial" pitchFamily="34" charset="0"/>
                <a:cs typeface="Arial" pitchFamily="34" charset="0"/>
              </a:defRPr>
            </a:lvl1pPr>
          </a:lstStyle>
          <a:p>
            <a:r>
              <a:rPr lang="en-US" smtClean="0"/>
              <a:t>Click to edit Master title style</a:t>
            </a:r>
            <a:endParaRPr lang="en-GB" dirty="0"/>
          </a:p>
        </p:txBody>
      </p:sp>
      <p:sp>
        <p:nvSpPr>
          <p:cNvPr id="16" name="Slide Number Placeholder 15"/>
          <p:cNvSpPr>
            <a:spLocks noGrp="1"/>
          </p:cNvSpPr>
          <p:nvPr>
            <p:ph type="sldNum" sz="quarter" idx="12"/>
          </p:nvPr>
        </p:nvSpPr>
        <p:spPr>
          <a:xfrm>
            <a:off x="2627784" y="6331137"/>
            <a:ext cx="2133600" cy="365125"/>
          </a:xfrm>
        </p:spPr>
        <p:txBody>
          <a:bodyPr/>
          <a:lstStyle/>
          <a:p>
            <a:fld id="{A35ED499-0348-4CEE-B142-08422DCEE97C}" type="slidenum">
              <a:rPr lang="en-GB" smtClean="0"/>
              <a:t>‹#›</a:t>
            </a:fld>
            <a:endParaRPr lang="en-GB" dirty="0"/>
          </a:p>
        </p:txBody>
      </p:sp>
      <p:sp>
        <p:nvSpPr>
          <p:cNvPr id="18" name="Text Placeholder 17"/>
          <p:cNvSpPr>
            <a:spLocks noGrp="1"/>
          </p:cNvSpPr>
          <p:nvPr>
            <p:ph type="body" sz="quarter" idx="13"/>
          </p:nvPr>
        </p:nvSpPr>
        <p:spPr>
          <a:xfrm>
            <a:off x="431800" y="1700213"/>
            <a:ext cx="8243888" cy="4392612"/>
          </a:xfrm>
        </p:spPr>
        <p:txBody>
          <a:bodyPr/>
          <a:lstStyle>
            <a:lvl1pPr marL="342900" indent="-342900">
              <a:buClr>
                <a:schemeClr val="tx2"/>
              </a:buClr>
              <a:buFont typeface="Arial" pitchFamily="34" charset="0"/>
              <a:buChar char="•"/>
              <a:defRPr sz="2400">
                <a:latin typeface="Arial" pitchFamily="34" charset="0"/>
                <a:cs typeface="Arial" pitchFamily="34" charset="0"/>
              </a:defRPr>
            </a:lvl1pPr>
            <a:lvl2pPr marL="971550" indent="-514350">
              <a:buClr>
                <a:schemeClr val="tx2"/>
              </a:buClr>
              <a:buFont typeface="Courier New" pitchFamily="49" charset="0"/>
              <a:buChar char="o"/>
              <a:defRPr sz="1400"/>
            </a:lvl2pPr>
            <a:lvl3pPr marL="1143000" indent="-228600">
              <a:buClr>
                <a:schemeClr val="tx2"/>
              </a:buClr>
              <a:buFont typeface="Wingdings" pitchFamily="2" charset="2"/>
              <a:buChar char="§"/>
              <a:defRPr sz="1200">
                <a:latin typeface="Arial" pitchFamily="34" charset="0"/>
                <a:cs typeface="Arial" pitchFamily="34" charset="0"/>
              </a:defRPr>
            </a:lvl3pPr>
          </a:lstStyle>
          <a:p>
            <a:pPr lvl="0"/>
            <a:r>
              <a:rPr lang="en-US" smtClean="0"/>
              <a:t>Click to edit Master text styles</a:t>
            </a:r>
          </a:p>
          <a:p>
            <a:pPr lvl="1"/>
            <a:r>
              <a:rPr lang="en-US" smtClean="0"/>
              <a:t>Second level</a:t>
            </a:r>
          </a:p>
          <a:p>
            <a:pPr lvl="2"/>
            <a:r>
              <a:rPr lang="en-US" smtClean="0"/>
              <a:t>Third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328" y="6218604"/>
            <a:ext cx="1343591" cy="576064"/>
          </a:xfrm>
          <a:prstGeom prst="rect">
            <a:avLst/>
          </a:prstGeom>
        </p:spPr>
      </p:pic>
    </p:spTree>
    <p:extLst>
      <p:ext uri="{BB962C8B-B14F-4D97-AF65-F5344CB8AC3E}">
        <p14:creationId xmlns:p14="http://schemas.microsoft.com/office/powerpoint/2010/main" val="9324375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ternal reporting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572000" y="6364708"/>
            <a:ext cx="405408" cy="365125"/>
          </a:xfrm>
        </p:spPr>
        <p:txBody>
          <a:bodyPr/>
          <a:lstStyle/>
          <a:p>
            <a:fld id="{E83DCA9C-FA30-4648-A492-4585E3027D27}" type="slidenum">
              <a:rPr lang="en-GB" smtClean="0"/>
              <a:t>‹#›</a:t>
            </a:fld>
            <a:endParaRPr lang="en-GB" dirty="0"/>
          </a:p>
        </p:txBody>
      </p:sp>
      <p:cxnSp>
        <p:nvCxnSpPr>
          <p:cNvPr id="9" name="Straight Connector 8"/>
          <p:cNvCxnSpPr/>
          <p:nvPr userDrawn="1"/>
        </p:nvCxnSpPr>
        <p:spPr>
          <a:xfrm>
            <a:off x="0" y="6093296"/>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ctrTitle"/>
          </p:nvPr>
        </p:nvSpPr>
        <p:spPr>
          <a:xfrm>
            <a:off x="395536" y="1412776"/>
            <a:ext cx="8375998" cy="4608512"/>
          </a:xfrm>
        </p:spPr>
        <p:txBody>
          <a:bodyPr anchor="t" anchorCtr="0">
            <a:normAutofit/>
          </a:bodyPr>
          <a:lstStyle>
            <a:lvl1pPr algn="l">
              <a:defRPr sz="2800">
                <a:latin typeface="Arial" pitchFamily="34" charset="0"/>
                <a:cs typeface="Arial" pitchFamily="34" charset="0"/>
              </a:defRPr>
            </a:lvl1pPr>
          </a:lstStyle>
          <a:p>
            <a:r>
              <a:rPr lang="en-US" smtClean="0"/>
              <a:t>Click to edit Master title style</a:t>
            </a:r>
            <a:endParaRPr lang="en-GB" dirty="0"/>
          </a:p>
        </p:txBody>
      </p:sp>
      <p:sp>
        <p:nvSpPr>
          <p:cNvPr id="13" name="Title 1"/>
          <p:cNvSpPr txBox="1">
            <a:spLocks/>
          </p:cNvSpPr>
          <p:nvPr userDrawn="1"/>
        </p:nvSpPr>
        <p:spPr>
          <a:xfrm>
            <a:off x="432468" y="331120"/>
            <a:ext cx="5795716" cy="100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600" dirty="0">
              <a:latin typeface="Arial" pitchFamily="34" charset="0"/>
              <a:cs typeface="Arial" pitchFamily="34" charset="0"/>
            </a:endParaRPr>
          </a:p>
        </p:txBody>
      </p:sp>
      <p:sp>
        <p:nvSpPr>
          <p:cNvPr id="14" name="TextBox 13"/>
          <p:cNvSpPr txBox="1"/>
          <p:nvPr userDrawn="1"/>
        </p:nvSpPr>
        <p:spPr>
          <a:xfrm>
            <a:off x="432468" y="548680"/>
            <a:ext cx="5795716" cy="584775"/>
          </a:xfrm>
          <a:prstGeom prst="rect">
            <a:avLst/>
          </a:prstGeom>
          <a:noFill/>
        </p:spPr>
        <p:txBody>
          <a:bodyPr wrap="square" rtlCol="0">
            <a:spAutoFit/>
          </a:bodyPr>
          <a:lstStyle/>
          <a:p>
            <a:endParaRPr lang="en-GB" sz="3200" dirty="0">
              <a:latin typeface="Arial" pitchFamily="34" charset="0"/>
              <a:cs typeface="Arial"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328" y="6218604"/>
            <a:ext cx="1343591" cy="576064"/>
          </a:xfrm>
          <a:prstGeom prst="rect">
            <a:avLst/>
          </a:prstGeom>
        </p:spPr>
      </p:pic>
    </p:spTree>
    <p:extLst>
      <p:ext uri="{BB962C8B-B14F-4D97-AF65-F5344CB8AC3E}">
        <p14:creationId xmlns:p14="http://schemas.microsoft.com/office/powerpoint/2010/main" val="32320480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ternal - LM strategy slide">
    <p:spTree>
      <p:nvGrpSpPr>
        <p:cNvPr id="1" name=""/>
        <p:cNvGrpSpPr/>
        <p:nvPr/>
      </p:nvGrpSpPr>
      <p:grpSpPr>
        <a:xfrm>
          <a:off x="0" y="0"/>
          <a:ext cx="0" cy="0"/>
          <a:chOff x="0" y="0"/>
          <a:chExt cx="0" cy="0"/>
        </a:xfrm>
      </p:grpSpPr>
      <p:cxnSp>
        <p:nvCxnSpPr>
          <p:cNvPr id="9" name="Straight Connector 8"/>
          <p:cNvCxnSpPr/>
          <p:nvPr userDrawn="1"/>
        </p:nvCxnSpPr>
        <p:spPr>
          <a:xfrm>
            <a:off x="0" y="6093296"/>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userDrawn="1"/>
        </p:nvSpPr>
        <p:spPr>
          <a:xfrm>
            <a:off x="432468" y="331120"/>
            <a:ext cx="5795716" cy="100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600" dirty="0">
              <a:latin typeface="Arial" pitchFamily="34" charset="0"/>
              <a:cs typeface="Arial" pitchFamily="34" charset="0"/>
            </a:endParaRPr>
          </a:p>
        </p:txBody>
      </p:sp>
      <p:sp>
        <p:nvSpPr>
          <p:cNvPr id="14" name="TextBox 13"/>
          <p:cNvSpPr txBox="1"/>
          <p:nvPr userDrawn="1"/>
        </p:nvSpPr>
        <p:spPr>
          <a:xfrm>
            <a:off x="432468" y="548680"/>
            <a:ext cx="5795716" cy="584775"/>
          </a:xfrm>
          <a:prstGeom prst="rect">
            <a:avLst/>
          </a:prstGeom>
          <a:noFill/>
        </p:spPr>
        <p:txBody>
          <a:bodyPr wrap="square" rtlCol="0">
            <a:spAutoFit/>
          </a:bodyPr>
          <a:lstStyle/>
          <a:p>
            <a:endParaRPr lang="en-GB" sz="3200" dirty="0">
              <a:latin typeface="Arial" pitchFamily="34" charset="0"/>
              <a:cs typeface="Arial"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9653" y="6120680"/>
            <a:ext cx="787863" cy="692696"/>
          </a:xfrm>
          <a:prstGeom prst="rect">
            <a:avLst/>
          </a:prstGeom>
        </p:spPr>
      </p:pic>
      <p:sp>
        <p:nvSpPr>
          <p:cNvPr id="11" name="Title 4"/>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15" name="Slide Number Placeholder 15"/>
          <p:cNvSpPr txBox="1">
            <a:spLocks/>
          </p:cNvSpPr>
          <p:nvPr userDrawn="1"/>
        </p:nvSpPr>
        <p:spPr>
          <a:xfrm>
            <a:off x="2627784" y="633113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ED499-0348-4CEE-B142-08422DCEE97C}" type="slidenum">
              <a:rPr lang="en-GB" smtClean="0"/>
              <a:pPr/>
              <a:t>‹#›</a:t>
            </a:fld>
            <a:endParaRPr lang="en-GB" dirty="0"/>
          </a:p>
        </p:txBody>
      </p:sp>
      <p:sp>
        <p:nvSpPr>
          <p:cNvPr id="16" name="Text Placeholder 17"/>
          <p:cNvSpPr>
            <a:spLocks noGrp="1"/>
          </p:cNvSpPr>
          <p:nvPr>
            <p:ph type="body" sz="quarter" idx="13"/>
          </p:nvPr>
        </p:nvSpPr>
        <p:spPr>
          <a:xfrm>
            <a:off x="431800" y="1700213"/>
            <a:ext cx="8243888" cy="4392612"/>
          </a:xfrm>
        </p:spPr>
        <p:txBody>
          <a:bodyPr/>
          <a:lstStyle>
            <a:lvl1pPr marL="342900" indent="-342900">
              <a:buClr>
                <a:srgbClr val="0072C6"/>
              </a:buClr>
              <a:buFont typeface="Arial" pitchFamily="34" charset="0"/>
              <a:buChar char="•"/>
              <a:defRPr sz="2400">
                <a:latin typeface="Arial" pitchFamily="34" charset="0"/>
                <a:cs typeface="Arial" pitchFamily="34" charset="0"/>
              </a:defRPr>
            </a:lvl1pPr>
            <a:lvl2pPr marL="971550" indent="-514350">
              <a:buClr>
                <a:srgbClr val="0072C6"/>
              </a:buClr>
              <a:buFont typeface="Courier New" pitchFamily="49" charset="0"/>
              <a:buChar char="o"/>
              <a:defRPr sz="1400"/>
            </a:lvl2pPr>
            <a:lvl3pPr marL="1143000" indent="-228600">
              <a:buClr>
                <a:srgbClr val="0072C6"/>
              </a:buClr>
              <a:buFont typeface="Wingdings" pitchFamily="2" charset="2"/>
              <a:buChar char="§"/>
              <a:defRPr sz="1200">
                <a:latin typeface="Arial" pitchFamily="34" charset="0"/>
                <a:cs typeface="Arial" pitchFamily="34" charset="0"/>
              </a:defRPr>
            </a:lvl3pPr>
          </a:lstStyle>
          <a:p>
            <a:pPr lvl="0"/>
            <a:r>
              <a:rPr lang="en-US" smtClean="0"/>
              <a:t>Click to edit Master text styles</a:t>
            </a:r>
          </a:p>
          <a:p>
            <a:pPr lvl="1"/>
            <a:r>
              <a:rPr lang="en-US" smtClean="0"/>
              <a:t>Second level</a:t>
            </a:r>
          </a:p>
          <a:p>
            <a:pPr lvl="2"/>
            <a:r>
              <a:rPr lang="en-US" smtClean="0"/>
              <a:t>Third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6218604"/>
            <a:ext cx="1343591" cy="576064"/>
          </a:xfrm>
          <a:prstGeom prst="rect">
            <a:avLst/>
          </a:prstGeom>
        </p:spPr>
      </p:pic>
    </p:spTree>
    <p:extLst>
      <p:ext uri="{BB962C8B-B14F-4D97-AF65-F5344CB8AC3E}">
        <p14:creationId xmlns:p14="http://schemas.microsoft.com/office/powerpoint/2010/main" val="3563362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ternal - CA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572000" y="6364708"/>
            <a:ext cx="405408" cy="365125"/>
          </a:xfrm>
        </p:spPr>
        <p:txBody>
          <a:bodyPr/>
          <a:lstStyle/>
          <a:p>
            <a:fld id="{E83DCA9C-FA30-4648-A492-4585E3027D27}" type="slidenum">
              <a:rPr lang="en-GB" smtClean="0"/>
              <a:t>‹#›</a:t>
            </a:fld>
            <a:endParaRPr lang="en-GB" dirty="0"/>
          </a:p>
        </p:txBody>
      </p:sp>
      <p:cxnSp>
        <p:nvCxnSpPr>
          <p:cNvPr id="9" name="Straight Connector 8"/>
          <p:cNvCxnSpPr/>
          <p:nvPr userDrawn="1"/>
        </p:nvCxnSpPr>
        <p:spPr>
          <a:xfrm>
            <a:off x="0" y="6093296"/>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ctrTitle"/>
          </p:nvPr>
        </p:nvSpPr>
        <p:spPr>
          <a:xfrm>
            <a:off x="395536" y="1412776"/>
            <a:ext cx="8375998" cy="4608512"/>
          </a:xfrm>
        </p:spPr>
        <p:txBody>
          <a:bodyPr anchor="t" anchorCtr="0">
            <a:normAutofit/>
          </a:bodyPr>
          <a:lstStyle>
            <a:lvl1pPr algn="l">
              <a:defRPr sz="2800">
                <a:latin typeface="Arial" pitchFamily="34" charset="0"/>
                <a:cs typeface="Arial" pitchFamily="34" charset="0"/>
              </a:defRPr>
            </a:lvl1pPr>
          </a:lstStyle>
          <a:p>
            <a:r>
              <a:rPr lang="en-US" smtClean="0"/>
              <a:t>Click to edit Master title style</a:t>
            </a:r>
            <a:endParaRPr lang="en-GB" dirty="0"/>
          </a:p>
        </p:txBody>
      </p:sp>
      <p:sp>
        <p:nvSpPr>
          <p:cNvPr id="13" name="Title 1"/>
          <p:cNvSpPr txBox="1">
            <a:spLocks/>
          </p:cNvSpPr>
          <p:nvPr userDrawn="1"/>
        </p:nvSpPr>
        <p:spPr>
          <a:xfrm>
            <a:off x="432468" y="331120"/>
            <a:ext cx="5795716" cy="100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600" dirty="0">
              <a:latin typeface="Arial" pitchFamily="34" charset="0"/>
              <a:cs typeface="Arial" pitchFamily="34" charset="0"/>
            </a:endParaRPr>
          </a:p>
        </p:txBody>
      </p:sp>
      <p:sp>
        <p:nvSpPr>
          <p:cNvPr id="14" name="TextBox 13"/>
          <p:cNvSpPr txBox="1"/>
          <p:nvPr userDrawn="1"/>
        </p:nvSpPr>
        <p:spPr>
          <a:xfrm>
            <a:off x="432468" y="548680"/>
            <a:ext cx="5795716" cy="584775"/>
          </a:xfrm>
          <a:prstGeom prst="rect">
            <a:avLst/>
          </a:prstGeom>
          <a:noFill/>
        </p:spPr>
        <p:txBody>
          <a:bodyPr wrap="square" rtlCol="0">
            <a:spAutoFit/>
          </a:bodyPr>
          <a:lstStyle/>
          <a:p>
            <a:endParaRPr lang="en-GB" sz="3200" dirty="0">
              <a:latin typeface="Arial" pitchFamily="34" charset="0"/>
              <a:cs typeface="Arial" pitchFamily="34" charset="0"/>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65201" b="12207"/>
          <a:stretch/>
        </p:blipFill>
        <p:spPr>
          <a:xfrm>
            <a:off x="395536" y="6118771"/>
            <a:ext cx="737359" cy="694605"/>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6218604"/>
            <a:ext cx="1343591" cy="576064"/>
          </a:xfrm>
          <a:prstGeom prst="rect">
            <a:avLst/>
          </a:prstGeom>
        </p:spPr>
      </p:pic>
    </p:spTree>
    <p:extLst>
      <p:ext uri="{BB962C8B-B14F-4D97-AF65-F5344CB8AC3E}">
        <p14:creationId xmlns:p14="http://schemas.microsoft.com/office/powerpoint/2010/main" val="3232048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ternal - SaHF strategy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572000" y="6364708"/>
            <a:ext cx="405408" cy="365125"/>
          </a:xfrm>
        </p:spPr>
        <p:txBody>
          <a:bodyPr/>
          <a:lstStyle/>
          <a:p>
            <a:fld id="{E83DCA9C-FA30-4648-A492-4585E3027D27}" type="slidenum">
              <a:rPr lang="en-GB" smtClean="0"/>
              <a:t>‹#›</a:t>
            </a:fld>
            <a:endParaRPr lang="en-GB" dirty="0"/>
          </a:p>
        </p:txBody>
      </p:sp>
      <p:cxnSp>
        <p:nvCxnSpPr>
          <p:cNvPr id="9" name="Straight Connector 8"/>
          <p:cNvCxnSpPr/>
          <p:nvPr userDrawn="1"/>
        </p:nvCxnSpPr>
        <p:spPr>
          <a:xfrm>
            <a:off x="0" y="6093296"/>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ctrTitle"/>
          </p:nvPr>
        </p:nvSpPr>
        <p:spPr>
          <a:xfrm>
            <a:off x="395536" y="1412776"/>
            <a:ext cx="8375998" cy="4608512"/>
          </a:xfrm>
        </p:spPr>
        <p:txBody>
          <a:bodyPr anchor="t" anchorCtr="0">
            <a:normAutofit/>
          </a:bodyPr>
          <a:lstStyle>
            <a:lvl1pPr algn="l">
              <a:defRPr sz="2800">
                <a:latin typeface="Arial" pitchFamily="34" charset="0"/>
                <a:cs typeface="Arial" pitchFamily="34" charset="0"/>
              </a:defRPr>
            </a:lvl1pPr>
          </a:lstStyle>
          <a:p>
            <a:r>
              <a:rPr lang="en-US" smtClean="0"/>
              <a:t>Click to edit Master title style</a:t>
            </a:r>
            <a:endParaRPr lang="en-GB" dirty="0"/>
          </a:p>
        </p:txBody>
      </p:sp>
      <p:sp>
        <p:nvSpPr>
          <p:cNvPr id="13" name="Title 1"/>
          <p:cNvSpPr txBox="1">
            <a:spLocks/>
          </p:cNvSpPr>
          <p:nvPr userDrawn="1"/>
        </p:nvSpPr>
        <p:spPr>
          <a:xfrm>
            <a:off x="432468" y="331120"/>
            <a:ext cx="5795716" cy="100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600" dirty="0">
              <a:latin typeface="Arial" pitchFamily="34" charset="0"/>
              <a:cs typeface="Arial" pitchFamily="34" charset="0"/>
            </a:endParaRPr>
          </a:p>
        </p:txBody>
      </p:sp>
      <p:sp>
        <p:nvSpPr>
          <p:cNvPr id="14" name="TextBox 13"/>
          <p:cNvSpPr txBox="1"/>
          <p:nvPr userDrawn="1"/>
        </p:nvSpPr>
        <p:spPr>
          <a:xfrm>
            <a:off x="432468" y="548680"/>
            <a:ext cx="5795716" cy="584775"/>
          </a:xfrm>
          <a:prstGeom prst="rect">
            <a:avLst/>
          </a:prstGeom>
          <a:noFill/>
        </p:spPr>
        <p:txBody>
          <a:bodyPr wrap="square" rtlCol="0">
            <a:spAutoFit/>
          </a:bodyPr>
          <a:lstStyle/>
          <a:p>
            <a:endParaRPr lang="en-GB" sz="3200" dirty="0">
              <a:latin typeface="Arial" pitchFamily="34" charset="0"/>
              <a:cs typeface="Arial"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6130929"/>
            <a:ext cx="720080" cy="727071"/>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6218604"/>
            <a:ext cx="1343591" cy="576064"/>
          </a:xfrm>
          <a:prstGeom prst="rect">
            <a:avLst/>
          </a:prstGeom>
        </p:spPr>
      </p:pic>
    </p:spTree>
    <p:extLst>
      <p:ext uri="{BB962C8B-B14F-4D97-AF65-F5344CB8AC3E}">
        <p14:creationId xmlns:p14="http://schemas.microsoft.com/office/powerpoint/2010/main" val="2995771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nal - Acute reconfiguration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572000" y="6364708"/>
            <a:ext cx="405408" cy="365125"/>
          </a:xfrm>
        </p:spPr>
        <p:txBody>
          <a:bodyPr/>
          <a:lstStyle/>
          <a:p>
            <a:fld id="{E83DCA9C-FA30-4648-A492-4585E3027D27}" type="slidenum">
              <a:rPr lang="en-GB" smtClean="0"/>
              <a:t>‹#›</a:t>
            </a:fld>
            <a:endParaRPr lang="en-GB" dirty="0"/>
          </a:p>
        </p:txBody>
      </p:sp>
      <p:cxnSp>
        <p:nvCxnSpPr>
          <p:cNvPr id="9" name="Straight Connector 8"/>
          <p:cNvCxnSpPr/>
          <p:nvPr userDrawn="1"/>
        </p:nvCxnSpPr>
        <p:spPr>
          <a:xfrm>
            <a:off x="0" y="6093296"/>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ctrTitle"/>
          </p:nvPr>
        </p:nvSpPr>
        <p:spPr>
          <a:xfrm>
            <a:off x="395536" y="1412776"/>
            <a:ext cx="8375998" cy="4608512"/>
          </a:xfrm>
        </p:spPr>
        <p:txBody>
          <a:bodyPr anchor="t" anchorCtr="0">
            <a:normAutofit/>
          </a:bodyPr>
          <a:lstStyle>
            <a:lvl1pPr algn="l">
              <a:defRPr sz="2800">
                <a:latin typeface="Arial" pitchFamily="34" charset="0"/>
                <a:cs typeface="Arial" pitchFamily="34" charset="0"/>
              </a:defRPr>
            </a:lvl1pPr>
          </a:lstStyle>
          <a:p>
            <a:r>
              <a:rPr lang="en-US" smtClean="0"/>
              <a:t>Click to edit Master title style</a:t>
            </a:r>
            <a:endParaRPr lang="en-GB" dirty="0"/>
          </a:p>
        </p:txBody>
      </p:sp>
      <p:sp>
        <p:nvSpPr>
          <p:cNvPr id="13" name="Title 1"/>
          <p:cNvSpPr txBox="1">
            <a:spLocks/>
          </p:cNvSpPr>
          <p:nvPr userDrawn="1"/>
        </p:nvSpPr>
        <p:spPr>
          <a:xfrm>
            <a:off x="432468" y="331120"/>
            <a:ext cx="5795716" cy="100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600" dirty="0">
              <a:latin typeface="Arial" pitchFamily="34" charset="0"/>
              <a:cs typeface="Arial" pitchFamily="34" charset="0"/>
            </a:endParaRPr>
          </a:p>
        </p:txBody>
      </p:sp>
      <p:sp>
        <p:nvSpPr>
          <p:cNvPr id="14" name="TextBox 13"/>
          <p:cNvSpPr txBox="1"/>
          <p:nvPr userDrawn="1"/>
        </p:nvSpPr>
        <p:spPr>
          <a:xfrm>
            <a:off x="432468" y="548680"/>
            <a:ext cx="5795716" cy="584775"/>
          </a:xfrm>
          <a:prstGeom prst="rect">
            <a:avLst/>
          </a:prstGeom>
          <a:noFill/>
        </p:spPr>
        <p:txBody>
          <a:bodyPr wrap="square" rtlCol="0">
            <a:spAutoFit/>
          </a:bodyPr>
          <a:lstStyle/>
          <a:p>
            <a:endParaRPr lang="en-GB" sz="3200" dirty="0">
              <a:latin typeface="Arial" pitchFamily="34" charset="0"/>
              <a:cs typeface="Arial"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328" y="6218604"/>
            <a:ext cx="1343591" cy="576064"/>
          </a:xfrm>
          <a:prstGeom prst="rect">
            <a:avLst/>
          </a:prstGeom>
        </p:spPr>
      </p:pic>
    </p:spTree>
    <p:extLst>
      <p:ext uri="{BB962C8B-B14F-4D97-AF65-F5344CB8AC3E}">
        <p14:creationId xmlns:p14="http://schemas.microsoft.com/office/powerpoint/2010/main" val="3787523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nal - reporting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04248" y="6592267"/>
            <a:ext cx="2133600" cy="365125"/>
          </a:xfrm>
        </p:spPr>
        <p:txBody>
          <a:bodyPr/>
          <a:lstStyle/>
          <a:p>
            <a:fld id="{E83DCA9C-FA30-4648-A492-4585E3027D27}" type="slidenum">
              <a:rPr lang="en-GB" smtClean="0"/>
              <a:t>‹#›</a:t>
            </a:fld>
            <a:endParaRPr lang="en-GB" dirty="0"/>
          </a:p>
        </p:txBody>
      </p:sp>
      <p:cxnSp>
        <p:nvCxnSpPr>
          <p:cNvPr id="9" name="Straight Connector 8"/>
          <p:cNvCxnSpPr/>
          <p:nvPr userDrawn="1"/>
        </p:nvCxnSpPr>
        <p:spPr>
          <a:xfrm>
            <a:off x="0" y="6597352"/>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userDrawn="1"/>
        </p:nvSpPr>
        <p:spPr>
          <a:xfrm>
            <a:off x="432468" y="331120"/>
            <a:ext cx="5795716" cy="100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600" dirty="0">
              <a:latin typeface="Arial" pitchFamily="34" charset="0"/>
              <a:cs typeface="Arial" pitchFamily="34" charset="0"/>
            </a:endParaRPr>
          </a:p>
        </p:txBody>
      </p:sp>
      <p:sp>
        <p:nvSpPr>
          <p:cNvPr id="14" name="TextBox 13"/>
          <p:cNvSpPr txBox="1"/>
          <p:nvPr userDrawn="1"/>
        </p:nvSpPr>
        <p:spPr>
          <a:xfrm>
            <a:off x="432468" y="548680"/>
            <a:ext cx="5795716" cy="584775"/>
          </a:xfrm>
          <a:prstGeom prst="rect">
            <a:avLst/>
          </a:prstGeom>
          <a:noFill/>
        </p:spPr>
        <p:txBody>
          <a:bodyPr wrap="square" rtlCol="0">
            <a:spAutoFit/>
          </a:bodyPr>
          <a:lstStyle/>
          <a:p>
            <a:endParaRPr lang="en-GB" sz="3200" dirty="0">
              <a:latin typeface="Arial" pitchFamily="34" charset="0"/>
              <a:cs typeface="Arial" pitchFamily="34" charset="0"/>
            </a:endParaRPr>
          </a:p>
        </p:txBody>
      </p:sp>
      <p:sp>
        <p:nvSpPr>
          <p:cNvPr id="12" name="Title 1"/>
          <p:cNvSpPr>
            <a:spLocks noGrp="1"/>
          </p:cNvSpPr>
          <p:nvPr>
            <p:ph type="ctrTitle"/>
          </p:nvPr>
        </p:nvSpPr>
        <p:spPr>
          <a:xfrm>
            <a:off x="409074" y="1412776"/>
            <a:ext cx="8375998" cy="4608512"/>
          </a:xfrm>
        </p:spPr>
        <p:txBody>
          <a:bodyPr anchor="t" anchorCtr="0">
            <a:normAutofit/>
          </a:bodyPr>
          <a:lstStyle>
            <a:lvl1pPr algn="l">
              <a:defRPr sz="2800">
                <a:latin typeface="Arial" pitchFamily="34" charset="0"/>
                <a:cs typeface="Arial"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3383980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ernal - mental health slide">
    <p:spTree>
      <p:nvGrpSpPr>
        <p:cNvPr id="1" name=""/>
        <p:cNvGrpSpPr/>
        <p:nvPr/>
      </p:nvGrpSpPr>
      <p:grpSpPr>
        <a:xfrm>
          <a:off x="0" y="0"/>
          <a:ext cx="0" cy="0"/>
          <a:chOff x="0" y="0"/>
          <a:chExt cx="0" cy="0"/>
        </a:xfrm>
      </p:grpSpPr>
      <p:cxnSp>
        <p:nvCxnSpPr>
          <p:cNvPr id="9" name="Straight Connector 8"/>
          <p:cNvCxnSpPr/>
          <p:nvPr userDrawn="1"/>
        </p:nvCxnSpPr>
        <p:spPr>
          <a:xfrm>
            <a:off x="0" y="6093296"/>
            <a:ext cx="9144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p:nvPr>
        </p:nvSpPr>
        <p:spPr>
          <a:xfrm>
            <a:off x="409074" y="1412776"/>
            <a:ext cx="8375998" cy="4608512"/>
          </a:xfrm>
        </p:spPr>
        <p:txBody>
          <a:bodyPr anchor="t" anchorCtr="0">
            <a:normAutofit/>
          </a:bodyPr>
          <a:lstStyle>
            <a:lvl1pPr algn="l">
              <a:defRPr sz="2800">
                <a:latin typeface="Arial" pitchFamily="34" charset="0"/>
                <a:cs typeface="Arial" pitchFamily="34" charset="0"/>
              </a:defRPr>
            </a:lvl1pPr>
          </a:lstStyle>
          <a:p>
            <a:r>
              <a:rPr lang="en-US" smtClean="0"/>
              <a:t>Click to edit Master title style</a:t>
            </a:r>
            <a:endParaRPr lang="en-GB" dirty="0"/>
          </a:p>
        </p:txBody>
      </p:sp>
      <p:sp>
        <p:nvSpPr>
          <p:cNvPr id="11" name="Title 1"/>
          <p:cNvSpPr txBox="1">
            <a:spLocks/>
          </p:cNvSpPr>
          <p:nvPr userDrawn="1"/>
        </p:nvSpPr>
        <p:spPr>
          <a:xfrm>
            <a:off x="432468" y="331120"/>
            <a:ext cx="5795716" cy="100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600" dirty="0">
              <a:latin typeface="Arial" pitchFamily="34" charset="0"/>
              <a:cs typeface="Arial" pitchFamily="34" charset="0"/>
            </a:endParaRPr>
          </a:p>
        </p:txBody>
      </p:sp>
      <p:sp>
        <p:nvSpPr>
          <p:cNvPr id="8" name="Slide Number Placeholder 5"/>
          <p:cNvSpPr>
            <a:spLocks noGrp="1"/>
          </p:cNvSpPr>
          <p:nvPr>
            <p:ph type="sldNum" sz="quarter" idx="12"/>
          </p:nvPr>
        </p:nvSpPr>
        <p:spPr>
          <a:xfrm>
            <a:off x="4572000" y="6364708"/>
            <a:ext cx="405408" cy="365125"/>
          </a:xfrm>
        </p:spPr>
        <p:txBody>
          <a:bodyPr/>
          <a:lstStyle/>
          <a:p>
            <a:fld id="{E83DCA9C-FA30-4648-A492-4585E3027D27}" type="slidenum">
              <a:rPr lang="en-GB" smtClean="0"/>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328" y="6218604"/>
            <a:ext cx="1343591" cy="576064"/>
          </a:xfrm>
          <a:prstGeom prst="rect">
            <a:avLst/>
          </a:prstGeom>
        </p:spPr>
      </p:pic>
    </p:spTree>
    <p:extLst>
      <p:ext uri="{BB962C8B-B14F-4D97-AF65-F5344CB8AC3E}">
        <p14:creationId xmlns:p14="http://schemas.microsoft.com/office/powerpoint/2010/main" val="932437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ED499-0348-4CEE-B142-08422DCEE97C}" type="slidenum">
              <a:rPr lang="en-GB" smtClean="0"/>
              <a:t>‹#›</a:t>
            </a:fld>
            <a:endParaRPr lang="en-GB"/>
          </a:p>
        </p:txBody>
      </p:sp>
    </p:spTree>
    <p:extLst>
      <p:ext uri="{BB962C8B-B14F-4D97-AF65-F5344CB8AC3E}">
        <p14:creationId xmlns:p14="http://schemas.microsoft.com/office/powerpoint/2010/main" val="170160111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72" r:id="rId3"/>
    <p:sldLayoutId id="2147483669" r:id="rId4"/>
    <p:sldLayoutId id="2147483671" r:id="rId5"/>
    <p:sldLayoutId id="2147483670" r:id="rId6"/>
    <p:sldLayoutId id="2147483673" r:id="rId7"/>
    <p:sldLayoutId id="2147483668" r:id="rId8"/>
    <p:sldLayoutId id="2147483662" r:id="rId9"/>
    <p:sldLayoutId id="2147483663" r:id="rId10"/>
    <p:sldLayoutId id="2147483664" r:id="rId11"/>
    <p:sldLayoutId id="2147483667" r:id="rId12"/>
    <p:sldLayoutId id="2147483665" r:id="rId13"/>
    <p:sldLayoutId id="2147483666"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nhs.uk/coronavirus" TargetMode="External"/><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www.111.nhs.uk/"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hyperlink" Target="http://www.nwlondonccgs.nhs.uk/" TargetMode="External"/><Relationship Id="rId7" Type="http://schemas.openxmlformats.org/officeDocument/2006/relationships/hyperlink" Target="https://www.nhs.uk/coronavirus" TargetMode="External"/><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hyperlink" Target="http://www.boots.com/online/pharmacy-services/" TargetMode="External"/><Relationship Id="rId5" Type="http://schemas.openxmlformats.org/officeDocument/2006/relationships/hyperlink" Target="https://myvaccinations.co.uk/" TargetMode="External"/><Relationship Id="rId4" Type="http://schemas.openxmlformats.org/officeDocument/2006/relationships/hyperlink" Target="https://www.nhs.uk/conditions/flu/"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mailto:carrie.hirst@nhs.net"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GB" dirty="0" smtClean="0"/>
              <a:t>1</a:t>
            </a:r>
            <a:endParaRPr lang="en-GB" dirty="0"/>
          </a:p>
        </p:txBody>
      </p:sp>
      <p:sp>
        <p:nvSpPr>
          <p:cNvPr id="6" name="Title 1"/>
          <p:cNvSpPr txBox="1">
            <a:spLocks/>
          </p:cNvSpPr>
          <p:nvPr/>
        </p:nvSpPr>
        <p:spPr>
          <a:xfrm>
            <a:off x="352226" y="1484784"/>
            <a:ext cx="8461544" cy="936104"/>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kern="1200">
                <a:solidFill>
                  <a:schemeClr val="tx1"/>
                </a:solidFill>
                <a:latin typeface="Arial" pitchFamily="34" charset="0"/>
                <a:ea typeface="+mj-ea"/>
                <a:cs typeface="Arial" pitchFamily="34" charset="0"/>
              </a:defRPr>
            </a:lvl1pPr>
          </a:lstStyle>
          <a:p>
            <a:r>
              <a:rPr lang="en-GB" sz="7200" dirty="0" smtClean="0">
                <a:solidFill>
                  <a:schemeClr val="tx2"/>
                </a:solidFill>
              </a:rPr>
              <a:t>‘Just’ the flu…?</a:t>
            </a:r>
          </a:p>
          <a:p>
            <a:endParaRPr lang="en-GB" sz="2000" dirty="0">
              <a:solidFill>
                <a:schemeClr val="tx2"/>
              </a:solidFill>
            </a:endParaRPr>
          </a:p>
          <a:p>
            <a:r>
              <a:rPr lang="en-GB" dirty="0" smtClean="0">
                <a:solidFill>
                  <a:schemeClr val="tx2"/>
                </a:solidFill>
              </a:rPr>
              <a:t>  </a:t>
            </a:r>
            <a:r>
              <a:rPr lang="en-GB" b="1" dirty="0" smtClean="0">
                <a:solidFill>
                  <a:schemeClr val="tx2"/>
                </a:solidFill>
              </a:rPr>
              <a:t>Key messages</a:t>
            </a:r>
          </a:p>
          <a:p>
            <a:r>
              <a:rPr lang="en-GB" b="1" dirty="0" smtClean="0">
                <a:solidFill>
                  <a:schemeClr val="tx2"/>
                </a:solidFill>
              </a:rPr>
              <a:t>  Winter 2020</a:t>
            </a:r>
            <a:r>
              <a:rPr lang="en-GB" dirty="0"/>
              <a:t/>
            </a:r>
            <a:br>
              <a:rPr lang="en-GB" dirty="0"/>
            </a:b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442250"/>
            <a:ext cx="1544856" cy="1439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052850"/>
            <a:ext cx="953542" cy="888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8810" y="2997981"/>
            <a:ext cx="20859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7886" y="391139"/>
            <a:ext cx="1346912" cy="1254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6631" y="4365104"/>
            <a:ext cx="1343664" cy="1251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2998" y="130237"/>
            <a:ext cx="953542" cy="888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4660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10</a:t>
            </a:fld>
            <a:endParaRPr lang="en-GB" dirty="0"/>
          </a:p>
        </p:txBody>
      </p:sp>
      <p:sp>
        <p:nvSpPr>
          <p:cNvPr id="3" name="Title 2"/>
          <p:cNvSpPr>
            <a:spLocks noGrp="1"/>
          </p:cNvSpPr>
          <p:nvPr>
            <p:ph type="ctrTitle"/>
          </p:nvPr>
        </p:nvSpPr>
        <p:spPr>
          <a:xfrm>
            <a:off x="467544" y="404664"/>
            <a:ext cx="8375998" cy="792088"/>
          </a:xfrm>
        </p:spPr>
        <p:txBody>
          <a:bodyPr>
            <a:noAutofit/>
          </a:bodyPr>
          <a:lstStyle/>
          <a:p>
            <a:r>
              <a:rPr lang="en-GB" sz="3200" dirty="0" smtClean="0">
                <a:solidFill>
                  <a:srgbClr val="0072C6"/>
                </a:solidFill>
              </a:rPr>
              <a:t>Getting your free flu jab</a:t>
            </a:r>
            <a:r>
              <a:rPr lang="en-GB" dirty="0">
                <a:solidFill>
                  <a:srgbClr val="0072C6"/>
                </a:solidFill>
              </a:rPr>
              <a:t/>
            </a:r>
            <a:br>
              <a:rPr lang="en-GB" dirty="0">
                <a:solidFill>
                  <a:srgbClr val="0072C6"/>
                </a:solidFill>
              </a:rPr>
            </a:br>
            <a:r>
              <a:rPr lang="en-GB" dirty="0">
                <a:solidFill>
                  <a:srgbClr val="0072C6"/>
                </a:solidFill>
              </a:rPr>
              <a:t/>
            </a:r>
            <a:br>
              <a:rPr lang="en-GB" dirty="0">
                <a:solidFill>
                  <a:srgbClr val="0072C6"/>
                </a:solidFill>
              </a:rPr>
            </a:b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5214149"/>
            <a:ext cx="2376264" cy="1643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1456" y="1124744"/>
            <a:ext cx="7992888" cy="4801314"/>
          </a:xfrm>
          <a:prstGeom prst="rect">
            <a:avLst/>
          </a:prstGeom>
          <a:noFill/>
        </p:spPr>
        <p:txBody>
          <a:bodyPr wrap="square" rtlCol="0">
            <a:spAutoFit/>
          </a:bodyPr>
          <a:lstStyle/>
          <a:p>
            <a:pPr>
              <a:buClr>
                <a:schemeClr val="tx2"/>
              </a:buClr>
            </a:pPr>
            <a:r>
              <a:rPr lang="en-GB" sz="2000" b="1" dirty="0" smtClean="0">
                <a:solidFill>
                  <a:schemeClr val="tx2"/>
                </a:solidFill>
              </a:rPr>
              <a:t>All of the above!</a:t>
            </a:r>
          </a:p>
          <a:p>
            <a:pPr>
              <a:buClr>
                <a:schemeClr val="tx2"/>
              </a:buClr>
            </a:pPr>
            <a:endParaRPr lang="en-GB" dirty="0" smtClean="0"/>
          </a:p>
          <a:p>
            <a:pPr marL="342900" indent="-342900">
              <a:buClr>
                <a:schemeClr val="tx2"/>
              </a:buClr>
              <a:buFont typeface="Arial" panose="020B0604020202020204" pitchFamily="34" charset="0"/>
              <a:buChar char="•"/>
            </a:pPr>
            <a:r>
              <a:rPr lang="en-GB" sz="2000" dirty="0" smtClean="0"/>
              <a:t>Your </a:t>
            </a:r>
            <a:r>
              <a:rPr lang="en-GB" sz="2000" dirty="0"/>
              <a:t>GP practice will </a:t>
            </a:r>
            <a:r>
              <a:rPr lang="en-GB" sz="2000" dirty="0">
                <a:solidFill>
                  <a:srgbClr val="0072C6"/>
                </a:solidFill>
              </a:rPr>
              <a:t>contact you by letter or text </a:t>
            </a:r>
            <a:r>
              <a:rPr lang="en-GB" sz="2000" dirty="0"/>
              <a:t>to book </a:t>
            </a:r>
            <a:r>
              <a:rPr lang="en-GB" sz="2000" dirty="0" smtClean="0"/>
              <a:t>in</a:t>
            </a:r>
          </a:p>
          <a:p>
            <a:pPr marL="342900" indent="-342900">
              <a:buClr>
                <a:schemeClr val="tx2"/>
              </a:buClr>
              <a:buFont typeface="Arial" panose="020B0604020202020204" pitchFamily="34" charset="0"/>
              <a:buChar char="•"/>
            </a:pPr>
            <a:r>
              <a:rPr lang="en-GB" sz="2000" dirty="0" smtClean="0"/>
              <a:t>Invites will be sent </a:t>
            </a:r>
            <a:r>
              <a:rPr lang="en-GB" sz="2000" dirty="0">
                <a:solidFill>
                  <a:schemeClr val="tx2"/>
                </a:solidFill>
              </a:rPr>
              <a:t>from the end of September</a:t>
            </a:r>
            <a:r>
              <a:rPr lang="en-GB" sz="2000" dirty="0"/>
              <a:t> throughout the flu </a:t>
            </a:r>
            <a:r>
              <a:rPr lang="en-GB" sz="2000" dirty="0" smtClean="0"/>
              <a:t>season &amp; you </a:t>
            </a:r>
            <a:r>
              <a:rPr lang="en-GB" sz="2000" dirty="0"/>
              <a:t>can </a:t>
            </a:r>
            <a:r>
              <a:rPr lang="en-GB" sz="2000" dirty="0">
                <a:solidFill>
                  <a:schemeClr val="tx2"/>
                </a:solidFill>
              </a:rPr>
              <a:t>c</a:t>
            </a:r>
            <a:r>
              <a:rPr lang="en-GB" sz="2000" dirty="0" smtClean="0">
                <a:solidFill>
                  <a:schemeClr val="tx2"/>
                </a:solidFill>
              </a:rPr>
              <a:t>ontact </a:t>
            </a:r>
            <a:r>
              <a:rPr lang="en-GB" sz="2000" dirty="0">
                <a:solidFill>
                  <a:schemeClr val="tx2"/>
                </a:solidFill>
              </a:rPr>
              <a:t>your GP </a:t>
            </a:r>
            <a:r>
              <a:rPr lang="en-GB" sz="2000" dirty="0" smtClean="0"/>
              <a:t>for more information</a:t>
            </a:r>
          </a:p>
          <a:p>
            <a:pPr marL="342900" indent="-342900">
              <a:buClr>
                <a:schemeClr val="tx2"/>
              </a:buClr>
              <a:buFont typeface="Arial" panose="020B0604020202020204" pitchFamily="34" charset="0"/>
              <a:buChar char="•"/>
            </a:pPr>
            <a:r>
              <a:rPr lang="en-GB" sz="2000" dirty="0" smtClean="0">
                <a:solidFill>
                  <a:srgbClr val="0072C6"/>
                </a:solidFill>
              </a:rPr>
              <a:t>Book </a:t>
            </a:r>
            <a:r>
              <a:rPr lang="en-GB" sz="2000" dirty="0">
                <a:solidFill>
                  <a:srgbClr val="0072C6"/>
                </a:solidFill>
              </a:rPr>
              <a:t>an appointment at your local </a:t>
            </a:r>
            <a:r>
              <a:rPr lang="en-GB" sz="2000" dirty="0" smtClean="0">
                <a:solidFill>
                  <a:srgbClr val="0072C6"/>
                </a:solidFill>
              </a:rPr>
              <a:t>pharmacy</a:t>
            </a:r>
            <a:r>
              <a:rPr lang="en-GB" sz="2000" dirty="0" smtClean="0"/>
              <a:t> if you’re over 18</a:t>
            </a:r>
          </a:p>
          <a:p>
            <a:pPr marL="342900" indent="-342900">
              <a:buClr>
                <a:schemeClr val="tx2"/>
              </a:buClr>
              <a:buFont typeface="Arial" panose="020B0604020202020204" pitchFamily="34" charset="0"/>
              <a:buChar char="•"/>
            </a:pPr>
            <a:endParaRPr lang="en-GB" sz="2000" dirty="0" smtClean="0">
              <a:solidFill>
                <a:schemeClr val="tx2"/>
              </a:solidFill>
            </a:endParaRPr>
          </a:p>
          <a:p>
            <a:pPr>
              <a:buClr>
                <a:schemeClr val="tx2"/>
              </a:buClr>
            </a:pPr>
            <a:r>
              <a:rPr lang="en-GB" sz="2000" dirty="0" smtClean="0">
                <a:solidFill>
                  <a:schemeClr val="tx2"/>
                </a:solidFill>
              </a:rPr>
              <a:t>Those who were members of a shielding household </a:t>
            </a:r>
            <a:r>
              <a:rPr lang="en-GB" sz="2000" i="1" dirty="0" smtClean="0"/>
              <a:t>won’t be </a:t>
            </a:r>
            <a:r>
              <a:rPr lang="en-GB" sz="2000" dirty="0" smtClean="0"/>
              <a:t>invited for a jab, but </a:t>
            </a:r>
            <a:r>
              <a:rPr lang="en-GB" sz="2000" dirty="0" smtClean="0">
                <a:solidFill>
                  <a:schemeClr val="tx2"/>
                </a:solidFill>
              </a:rPr>
              <a:t>can request one from their GP</a:t>
            </a:r>
          </a:p>
          <a:p>
            <a:pPr>
              <a:buClr>
                <a:schemeClr val="tx2"/>
              </a:buClr>
            </a:pPr>
            <a:endParaRPr lang="en-GB" sz="1000" dirty="0"/>
          </a:p>
          <a:p>
            <a:r>
              <a:rPr lang="en-GB" sz="2000" dirty="0" smtClean="0"/>
              <a:t>There </a:t>
            </a:r>
            <a:r>
              <a:rPr lang="en-GB" sz="2000" dirty="0"/>
              <a:t>are </a:t>
            </a:r>
            <a:r>
              <a:rPr lang="en-GB" sz="2000" b="1" dirty="0"/>
              <a:t>different strands of flu each year </a:t>
            </a:r>
            <a:r>
              <a:rPr lang="en-GB" sz="2000" dirty="0"/>
              <a:t>and new </a:t>
            </a:r>
            <a:r>
              <a:rPr lang="en-GB" sz="2000" dirty="0" smtClean="0"/>
              <a:t>vaccines are </a:t>
            </a:r>
            <a:r>
              <a:rPr lang="en-GB" sz="2000" dirty="0"/>
              <a:t>developed </a:t>
            </a:r>
            <a:r>
              <a:rPr lang="en-GB" sz="2000" dirty="0" smtClean="0"/>
              <a:t>to help protect you</a:t>
            </a:r>
          </a:p>
          <a:p>
            <a:endParaRPr lang="en-GB" sz="1050" dirty="0" smtClean="0"/>
          </a:p>
          <a:p>
            <a:r>
              <a:rPr lang="en-GB" sz="2000" dirty="0" smtClean="0"/>
              <a:t>If you are identified as being ‘at risk’ it’s important to </a:t>
            </a:r>
            <a:r>
              <a:rPr lang="en-GB" sz="2000" b="1" dirty="0"/>
              <a:t>have </a:t>
            </a:r>
            <a:r>
              <a:rPr lang="en-GB" sz="2000" b="1" dirty="0" smtClean="0"/>
              <a:t>the </a:t>
            </a:r>
            <a:r>
              <a:rPr lang="en-GB" sz="2000" b="1" dirty="0"/>
              <a:t>flu vaccine </a:t>
            </a:r>
            <a:r>
              <a:rPr lang="en-GB" sz="2000" b="1" dirty="0" smtClean="0"/>
              <a:t>every year to stay protected</a:t>
            </a:r>
            <a:endParaRPr lang="en-GB" sz="2000" dirty="0"/>
          </a:p>
          <a:p>
            <a:pPr marL="285750" indent="-285750">
              <a:buClr>
                <a:schemeClr val="tx2"/>
              </a:buClr>
              <a:buFont typeface="Arial" panose="020B0604020202020204" pitchFamily="34" charset="0"/>
              <a:buChar char="•"/>
            </a:pPr>
            <a:endParaRPr lang="en-GB" sz="2000" dirty="0"/>
          </a:p>
        </p:txBody>
      </p:sp>
    </p:spTree>
    <p:extLst>
      <p:ext uri="{BB962C8B-B14F-4D97-AF65-F5344CB8AC3E}">
        <p14:creationId xmlns:p14="http://schemas.microsoft.com/office/powerpoint/2010/main" val="1280685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11</a:t>
            </a:fld>
            <a:endParaRPr lang="en-GB" dirty="0"/>
          </a:p>
        </p:txBody>
      </p:sp>
      <p:sp>
        <p:nvSpPr>
          <p:cNvPr id="3" name="Title 2"/>
          <p:cNvSpPr>
            <a:spLocks noGrp="1"/>
          </p:cNvSpPr>
          <p:nvPr>
            <p:ph type="ctrTitle"/>
          </p:nvPr>
        </p:nvSpPr>
        <p:spPr>
          <a:xfrm>
            <a:off x="395536" y="692696"/>
            <a:ext cx="8375998" cy="792088"/>
          </a:xfrm>
        </p:spPr>
        <p:txBody>
          <a:bodyPr>
            <a:noAutofit/>
          </a:bodyPr>
          <a:lstStyle/>
          <a:p>
            <a:r>
              <a:rPr lang="en-GB" dirty="0" smtClean="0">
                <a:solidFill>
                  <a:srgbClr val="0072C6"/>
                </a:solidFill>
              </a:rPr>
              <a:t>What do you do if you want the flu jab but aren’t eligible for a free one? </a:t>
            </a:r>
            <a:br>
              <a:rPr lang="en-GB" dirty="0" smtClean="0">
                <a:solidFill>
                  <a:srgbClr val="0072C6"/>
                </a:solidFill>
              </a:rPr>
            </a:br>
            <a:r>
              <a:rPr lang="en-GB" dirty="0" smtClean="0">
                <a:solidFill>
                  <a:srgbClr val="0072C6"/>
                </a:solidFill>
              </a:rPr>
              <a:t/>
            </a:r>
            <a:br>
              <a:rPr lang="en-GB" dirty="0" smtClean="0">
                <a:solidFill>
                  <a:srgbClr val="0072C6"/>
                </a:solidFill>
              </a:rPr>
            </a:br>
            <a:r>
              <a:rPr lang="en-GB" dirty="0" smtClean="0">
                <a:solidFill>
                  <a:schemeClr val="tx2"/>
                </a:solidFill>
              </a:rPr>
              <a:t>a) don’t get one</a:t>
            </a:r>
            <a:br>
              <a:rPr lang="en-GB" dirty="0" smtClean="0">
                <a:solidFill>
                  <a:schemeClr val="tx2"/>
                </a:solidFill>
              </a:rPr>
            </a:br>
            <a:r>
              <a:rPr lang="en-GB" dirty="0" smtClean="0">
                <a:solidFill>
                  <a:schemeClr val="tx2"/>
                </a:solidFill>
              </a:rPr>
              <a:t>b) pay privately at your local pharmacy</a:t>
            </a:r>
            <a:br>
              <a:rPr lang="en-GB" dirty="0" smtClean="0">
                <a:solidFill>
                  <a:schemeClr val="tx2"/>
                </a:solidFill>
              </a:rPr>
            </a:br>
            <a:r>
              <a:rPr lang="en-GB" dirty="0" smtClean="0">
                <a:solidFill>
                  <a:schemeClr val="tx2"/>
                </a:solidFill>
              </a:rPr>
              <a:t>c) ask your GP</a:t>
            </a:r>
            <a:r>
              <a:rPr lang="en-GB" dirty="0">
                <a:solidFill>
                  <a:srgbClr val="FF0000"/>
                </a:solidFill>
              </a:rPr>
              <a:t/>
            </a:r>
            <a:br>
              <a:rPr lang="en-GB" dirty="0">
                <a:solidFill>
                  <a:srgbClr val="FF0000"/>
                </a:solidFill>
              </a:rPr>
            </a:br>
            <a:r>
              <a:rPr lang="en-GB" dirty="0" smtClean="0">
                <a:solidFill>
                  <a:srgbClr val="0072C6"/>
                </a:solidFill>
              </a:rPr>
              <a:t/>
            </a:r>
            <a:br>
              <a:rPr lang="en-GB" dirty="0" smtClean="0">
                <a:solidFill>
                  <a:srgbClr val="0072C6"/>
                </a:solidFill>
              </a:rPr>
            </a:b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937377"/>
            <a:ext cx="2624708" cy="1851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7501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12</a:t>
            </a:fld>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5096892"/>
            <a:ext cx="2457029" cy="1732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ctrTitle"/>
          </p:nvPr>
        </p:nvSpPr>
        <p:spPr>
          <a:xfrm>
            <a:off x="275989" y="476672"/>
            <a:ext cx="8375998" cy="954107"/>
          </a:xfrm>
          <a:prstGeom prst="rect">
            <a:avLst/>
          </a:prstGeom>
        </p:spPr>
        <p:txBody>
          <a:bodyPr>
            <a:spAutoFit/>
          </a:bodyPr>
          <a:lstStyle/>
          <a:p>
            <a:r>
              <a:rPr lang="en-GB" dirty="0">
                <a:solidFill>
                  <a:srgbClr val="0072C6"/>
                </a:solidFill>
              </a:rPr>
              <a:t>What do you do if you want the flu jab but aren’t eligible for a free one? </a:t>
            </a:r>
            <a:endParaRPr lang="en-GB" sz="2400" dirty="0"/>
          </a:p>
        </p:txBody>
      </p:sp>
      <p:sp>
        <p:nvSpPr>
          <p:cNvPr id="3" name="TextBox 2"/>
          <p:cNvSpPr txBox="1"/>
          <p:nvPr/>
        </p:nvSpPr>
        <p:spPr>
          <a:xfrm>
            <a:off x="395536" y="1628800"/>
            <a:ext cx="8136904" cy="3701013"/>
          </a:xfrm>
          <a:prstGeom prst="rect">
            <a:avLst/>
          </a:prstGeom>
          <a:noFill/>
        </p:spPr>
        <p:txBody>
          <a:bodyPr wrap="square" rtlCol="0">
            <a:spAutoFit/>
          </a:bodyPr>
          <a:lstStyle/>
          <a:p>
            <a:r>
              <a:rPr lang="en-GB" b="1" dirty="0" smtClean="0">
                <a:solidFill>
                  <a:schemeClr val="tx2"/>
                </a:solidFill>
              </a:rPr>
              <a:t>All of the above</a:t>
            </a:r>
          </a:p>
          <a:p>
            <a:endParaRPr lang="en-GB" dirty="0" smtClean="0"/>
          </a:p>
          <a:p>
            <a:pPr marL="285750" indent="-285750">
              <a:buFont typeface="Arial" panose="020B0604020202020204" pitchFamily="34" charset="0"/>
              <a:buChar char="•"/>
            </a:pPr>
            <a:r>
              <a:rPr lang="en-GB" dirty="0" smtClean="0"/>
              <a:t>The </a:t>
            </a:r>
            <a:r>
              <a:rPr lang="en-GB" dirty="0"/>
              <a:t>NHS really wants those who are most at risk to be vaccinated first </a:t>
            </a:r>
            <a:endParaRPr lang="en-GB" dirty="0" smtClean="0"/>
          </a:p>
          <a:p>
            <a:endParaRPr lang="en-GB" sz="600" dirty="0" smtClean="0"/>
          </a:p>
          <a:p>
            <a:pPr marL="285750" indent="-285750">
              <a:buFont typeface="Arial" panose="020B0604020202020204" pitchFamily="34" charset="0"/>
              <a:buChar char="•"/>
            </a:pPr>
            <a:r>
              <a:rPr lang="en-GB" dirty="0" smtClean="0"/>
              <a:t>If </a:t>
            </a:r>
            <a:r>
              <a:rPr lang="en-GB" dirty="0"/>
              <a:t>you are healthy, there is a really low risk of you becoming seriously </a:t>
            </a:r>
            <a:r>
              <a:rPr lang="en-GB" dirty="0" smtClean="0"/>
              <a:t>ill, and may just experience symptoms like a sore throat, cough</a:t>
            </a:r>
            <a:r>
              <a:rPr lang="en-GB" dirty="0"/>
              <a:t> </a:t>
            </a:r>
            <a:r>
              <a:rPr lang="en-GB" dirty="0" smtClean="0"/>
              <a:t>or aches </a:t>
            </a:r>
          </a:p>
          <a:p>
            <a:endParaRPr lang="en-GB" sz="800" dirty="0" smtClean="0"/>
          </a:p>
          <a:p>
            <a:pPr marL="285750" indent="-285750">
              <a:buFont typeface="Arial" panose="020B0604020202020204" pitchFamily="34" charset="0"/>
              <a:buChar char="•"/>
            </a:pPr>
            <a:r>
              <a:rPr lang="en-GB" dirty="0" smtClean="0"/>
              <a:t>There </a:t>
            </a:r>
            <a:r>
              <a:rPr lang="en-GB" dirty="0"/>
              <a:t>are limited numbers of vaccines so its really important for the most vulnerable </a:t>
            </a:r>
            <a:r>
              <a:rPr lang="en-GB" dirty="0" smtClean="0"/>
              <a:t>groups to </a:t>
            </a:r>
            <a:r>
              <a:rPr lang="en-GB" dirty="0"/>
              <a:t>have </a:t>
            </a:r>
            <a:r>
              <a:rPr lang="en-GB" dirty="0" smtClean="0"/>
              <a:t>their jab over the next few months</a:t>
            </a:r>
          </a:p>
          <a:p>
            <a:endParaRPr lang="en-GB" sz="1050" dirty="0" smtClean="0"/>
          </a:p>
          <a:p>
            <a:pPr marL="285750" indent="-285750">
              <a:buFont typeface="Arial" panose="020B0604020202020204" pitchFamily="34" charset="0"/>
              <a:buChar char="•"/>
            </a:pPr>
            <a:r>
              <a:rPr lang="en-GB" dirty="0" smtClean="0"/>
              <a:t>If you’d like, </a:t>
            </a:r>
            <a:r>
              <a:rPr lang="en-GB" dirty="0"/>
              <a:t>y</a:t>
            </a:r>
            <a:r>
              <a:rPr lang="en-GB" dirty="0" smtClean="0"/>
              <a:t>ou </a:t>
            </a:r>
            <a:r>
              <a:rPr lang="en-GB" dirty="0"/>
              <a:t>do have the choice to pay for a private vaccine at your local Boots/pharmacy </a:t>
            </a:r>
            <a:r>
              <a:rPr lang="en-GB" dirty="0" smtClean="0"/>
              <a:t>it </a:t>
            </a:r>
            <a:r>
              <a:rPr lang="en-GB" dirty="0"/>
              <a:t>would cost approximately </a:t>
            </a:r>
            <a:r>
              <a:rPr lang="en-GB" dirty="0" smtClean="0"/>
              <a:t>£14</a:t>
            </a:r>
          </a:p>
          <a:p>
            <a:endParaRPr lang="en-GB" sz="1200" dirty="0" smtClean="0"/>
          </a:p>
          <a:p>
            <a:pPr marL="285750" indent="-285750">
              <a:buFont typeface="Arial" panose="020B0604020202020204" pitchFamily="34" charset="0"/>
              <a:buChar char="•"/>
            </a:pPr>
            <a:r>
              <a:rPr lang="en-GB" dirty="0" smtClean="0"/>
              <a:t>If you think you might be eligible for a free vaccine, but haven’t heard from your GP – just give them a call!</a:t>
            </a:r>
            <a:endParaRPr lang="en-GB" dirty="0"/>
          </a:p>
        </p:txBody>
      </p:sp>
    </p:spTree>
    <p:extLst>
      <p:ext uri="{BB962C8B-B14F-4D97-AF65-F5344CB8AC3E}">
        <p14:creationId xmlns:p14="http://schemas.microsoft.com/office/powerpoint/2010/main" val="255176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13</a:t>
            </a:fld>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937377"/>
            <a:ext cx="2558039" cy="1803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ctrTitle"/>
          </p:nvPr>
        </p:nvSpPr>
        <p:spPr>
          <a:xfrm>
            <a:off x="472219" y="980728"/>
            <a:ext cx="8420261" cy="2739211"/>
          </a:xfrm>
          <a:prstGeom prst="rect">
            <a:avLst/>
          </a:prstGeom>
        </p:spPr>
        <p:txBody>
          <a:bodyPr wrap="square">
            <a:spAutoFit/>
          </a:bodyPr>
          <a:lstStyle/>
          <a:p>
            <a:pPr lvl="0"/>
            <a:r>
              <a:rPr lang="en-GB" sz="3200" dirty="0" smtClean="0">
                <a:solidFill>
                  <a:schemeClr val="tx2"/>
                </a:solidFill>
              </a:rPr>
              <a:t>How are children given the flu vaccine?</a:t>
            </a:r>
            <a:r>
              <a:rPr lang="en-GB" b="1" dirty="0" smtClean="0">
                <a:solidFill>
                  <a:schemeClr val="tx2"/>
                </a:solidFill>
              </a:rPr>
              <a:t/>
            </a:r>
            <a:br>
              <a:rPr lang="en-GB" b="1" dirty="0" smtClean="0">
                <a:solidFill>
                  <a:schemeClr val="tx2"/>
                </a:solidFill>
              </a:rPr>
            </a:br>
            <a:r>
              <a:rPr lang="en-GB" dirty="0">
                <a:solidFill>
                  <a:schemeClr val="tx2"/>
                </a:solidFill>
              </a:rPr>
              <a:t/>
            </a:r>
            <a:br>
              <a:rPr lang="en-GB" dirty="0">
                <a:solidFill>
                  <a:schemeClr val="tx2"/>
                </a:solidFill>
              </a:rPr>
            </a:br>
            <a:r>
              <a:rPr lang="en-GB" dirty="0" smtClean="0">
                <a:solidFill>
                  <a:schemeClr val="tx2"/>
                </a:solidFill>
              </a:rPr>
              <a:t>a) In a sweet</a:t>
            </a:r>
            <a:r>
              <a:rPr lang="en-GB" dirty="0">
                <a:solidFill>
                  <a:schemeClr val="tx2"/>
                </a:solidFill>
              </a:rPr>
              <a:t/>
            </a:r>
            <a:br>
              <a:rPr lang="en-GB" dirty="0">
                <a:solidFill>
                  <a:schemeClr val="tx2"/>
                </a:solidFill>
              </a:rPr>
            </a:br>
            <a:r>
              <a:rPr lang="en-GB" dirty="0" smtClean="0">
                <a:solidFill>
                  <a:schemeClr val="tx2"/>
                </a:solidFill>
              </a:rPr>
              <a:t>b) In a nasal spray </a:t>
            </a:r>
            <a:br>
              <a:rPr lang="en-GB" dirty="0" smtClean="0">
                <a:solidFill>
                  <a:schemeClr val="tx2"/>
                </a:solidFill>
              </a:rPr>
            </a:br>
            <a:r>
              <a:rPr lang="en-GB" dirty="0" smtClean="0">
                <a:solidFill>
                  <a:schemeClr val="tx2"/>
                </a:solidFill>
              </a:rPr>
              <a:t>c) An injection</a:t>
            </a:r>
            <a:r>
              <a:rPr lang="en-GB" dirty="0"/>
              <a:t/>
            </a:r>
            <a:br>
              <a:rPr lang="en-GB" dirty="0"/>
            </a:br>
            <a:endParaRPr lang="en-GB" dirty="0"/>
          </a:p>
        </p:txBody>
      </p:sp>
    </p:spTree>
    <p:extLst>
      <p:ext uri="{BB962C8B-B14F-4D97-AF65-F5344CB8AC3E}">
        <p14:creationId xmlns:p14="http://schemas.microsoft.com/office/powerpoint/2010/main" val="2828310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14</a:t>
            </a:fld>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937377"/>
            <a:ext cx="2558039" cy="1803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ctrTitle"/>
          </p:nvPr>
        </p:nvSpPr>
        <p:spPr>
          <a:xfrm>
            <a:off x="472219" y="980728"/>
            <a:ext cx="8420261" cy="1077218"/>
          </a:xfrm>
          <a:prstGeom prst="rect">
            <a:avLst/>
          </a:prstGeom>
        </p:spPr>
        <p:txBody>
          <a:bodyPr wrap="square">
            <a:spAutoFit/>
          </a:bodyPr>
          <a:lstStyle/>
          <a:p>
            <a:pPr lvl="0"/>
            <a:r>
              <a:rPr lang="en-GB" sz="3200" dirty="0" smtClean="0">
                <a:solidFill>
                  <a:schemeClr val="tx2"/>
                </a:solidFill>
              </a:rPr>
              <a:t>Children are given the flu vaccine in a nasal spray</a:t>
            </a:r>
            <a:endParaRPr lang="en-GB" sz="3200" dirty="0"/>
          </a:p>
        </p:txBody>
      </p:sp>
      <p:sp>
        <p:nvSpPr>
          <p:cNvPr id="3" name="TextBox 2"/>
          <p:cNvSpPr txBox="1"/>
          <p:nvPr/>
        </p:nvSpPr>
        <p:spPr>
          <a:xfrm>
            <a:off x="539552" y="2132856"/>
            <a:ext cx="8352928" cy="2246769"/>
          </a:xfrm>
          <a:prstGeom prst="rect">
            <a:avLst/>
          </a:prstGeom>
          <a:noFill/>
        </p:spPr>
        <p:txBody>
          <a:bodyPr wrap="square" rtlCol="0">
            <a:spAutoFit/>
          </a:bodyPr>
          <a:lstStyle/>
          <a:p>
            <a:endParaRPr lang="en-GB" sz="2000" dirty="0" smtClean="0"/>
          </a:p>
          <a:p>
            <a:pPr marL="285750" indent="-285750">
              <a:buFont typeface="Arial" panose="020B0604020202020204" pitchFamily="34" charset="0"/>
              <a:buChar char="•"/>
            </a:pPr>
            <a:r>
              <a:rPr lang="en-GB" sz="2400" dirty="0" smtClean="0"/>
              <a:t>If </a:t>
            </a:r>
            <a:r>
              <a:rPr lang="en-GB" sz="2400" dirty="0"/>
              <a:t>unable to have the nasal spray, you can discuss with your child’s nurse/GP for alternative </a:t>
            </a:r>
            <a:r>
              <a:rPr lang="en-GB" sz="2400" dirty="0" smtClean="0"/>
              <a:t>options</a:t>
            </a:r>
          </a:p>
          <a:p>
            <a:endParaRPr lang="en-GB" sz="2400" dirty="0" smtClean="0"/>
          </a:p>
          <a:p>
            <a:pPr marL="285750" indent="-285750">
              <a:buFont typeface="Arial" panose="020B0604020202020204" pitchFamily="34" charset="0"/>
              <a:buChar char="•"/>
            </a:pPr>
            <a:r>
              <a:rPr lang="en-GB" sz="2400" dirty="0" smtClean="0"/>
              <a:t>Children </a:t>
            </a:r>
            <a:r>
              <a:rPr lang="en-GB" sz="2400" dirty="0"/>
              <a:t>can receive the vaccine from their </a:t>
            </a:r>
            <a:r>
              <a:rPr lang="en-GB" sz="2400" dirty="0" smtClean="0"/>
              <a:t>GP </a:t>
            </a:r>
            <a:r>
              <a:rPr lang="en-GB" sz="2400" dirty="0"/>
              <a:t>or local school </a:t>
            </a:r>
          </a:p>
        </p:txBody>
      </p:sp>
    </p:spTree>
    <p:extLst>
      <p:ext uri="{BB962C8B-B14F-4D97-AF65-F5344CB8AC3E}">
        <p14:creationId xmlns:p14="http://schemas.microsoft.com/office/powerpoint/2010/main" val="37320567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15</a:t>
            </a:fld>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937377"/>
            <a:ext cx="2558039" cy="1803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ctrTitle"/>
          </p:nvPr>
        </p:nvSpPr>
        <p:spPr>
          <a:xfrm>
            <a:off x="472219" y="980728"/>
            <a:ext cx="8420261" cy="3662541"/>
          </a:xfrm>
          <a:prstGeom prst="rect">
            <a:avLst/>
          </a:prstGeom>
        </p:spPr>
        <p:txBody>
          <a:bodyPr wrap="square">
            <a:spAutoFit/>
          </a:bodyPr>
          <a:lstStyle/>
          <a:p>
            <a:pPr lvl="0"/>
            <a:r>
              <a:rPr lang="en-GB" sz="3200" dirty="0">
                <a:solidFill>
                  <a:schemeClr val="tx2"/>
                </a:solidFill>
              </a:rPr>
              <a:t>Why might some </a:t>
            </a:r>
            <a:r>
              <a:rPr lang="en-GB" sz="3200" dirty="0" smtClean="0">
                <a:solidFill>
                  <a:schemeClr val="tx2"/>
                </a:solidFill>
              </a:rPr>
              <a:t>faith groups not </a:t>
            </a:r>
            <a:r>
              <a:rPr lang="en-GB" sz="3200" dirty="0">
                <a:solidFill>
                  <a:schemeClr val="tx2"/>
                </a:solidFill>
              </a:rPr>
              <a:t>want </a:t>
            </a:r>
            <a:r>
              <a:rPr lang="en-GB" sz="3200" dirty="0" smtClean="0">
                <a:solidFill>
                  <a:schemeClr val="tx2"/>
                </a:solidFill>
              </a:rPr>
              <a:t>their children to have the nasal spray vaccine?</a:t>
            </a:r>
            <a:r>
              <a:rPr lang="en-GB" b="1" dirty="0" smtClean="0">
                <a:solidFill>
                  <a:schemeClr val="tx2"/>
                </a:solidFill>
              </a:rPr>
              <a:t/>
            </a:r>
            <a:br>
              <a:rPr lang="en-GB" b="1" dirty="0" smtClean="0">
                <a:solidFill>
                  <a:schemeClr val="tx2"/>
                </a:solidFill>
              </a:rPr>
            </a:br>
            <a:r>
              <a:rPr lang="en-GB" dirty="0">
                <a:solidFill>
                  <a:schemeClr val="tx2"/>
                </a:solidFill>
              </a:rPr>
              <a:t/>
            </a:r>
            <a:br>
              <a:rPr lang="en-GB" dirty="0">
                <a:solidFill>
                  <a:schemeClr val="tx2"/>
                </a:solidFill>
              </a:rPr>
            </a:br>
            <a:r>
              <a:rPr lang="en-GB" dirty="0" smtClean="0">
                <a:solidFill>
                  <a:schemeClr val="tx2"/>
                </a:solidFill>
              </a:rPr>
              <a:t>a) The </a:t>
            </a:r>
            <a:r>
              <a:rPr lang="en-GB" dirty="0">
                <a:solidFill>
                  <a:schemeClr val="tx2"/>
                </a:solidFill>
              </a:rPr>
              <a:t>nasal </a:t>
            </a:r>
            <a:r>
              <a:rPr lang="en-GB" dirty="0" smtClean="0">
                <a:solidFill>
                  <a:schemeClr val="tx2"/>
                </a:solidFill>
              </a:rPr>
              <a:t>spray </a:t>
            </a:r>
            <a:r>
              <a:rPr lang="en-GB" dirty="0">
                <a:solidFill>
                  <a:schemeClr val="tx2"/>
                </a:solidFill>
              </a:rPr>
              <a:t>contains gelatine that comes from pork </a:t>
            </a:r>
            <a:br>
              <a:rPr lang="en-GB" dirty="0">
                <a:solidFill>
                  <a:schemeClr val="tx2"/>
                </a:solidFill>
              </a:rPr>
            </a:br>
            <a:r>
              <a:rPr lang="en-GB" dirty="0" smtClean="0">
                <a:solidFill>
                  <a:schemeClr val="tx2"/>
                </a:solidFill>
              </a:rPr>
              <a:t>b) Children don’t like spray going up their nose!</a:t>
            </a:r>
            <a:r>
              <a:rPr lang="en-GB" dirty="0">
                <a:solidFill>
                  <a:schemeClr val="tx2"/>
                </a:solidFill>
              </a:rPr>
              <a:t/>
            </a:r>
            <a:br>
              <a:rPr lang="en-GB" dirty="0">
                <a:solidFill>
                  <a:schemeClr val="tx2"/>
                </a:solidFill>
              </a:rPr>
            </a:br>
            <a:r>
              <a:rPr lang="en-GB" dirty="0" smtClean="0">
                <a:solidFill>
                  <a:schemeClr val="tx2"/>
                </a:solidFill>
              </a:rPr>
              <a:t>c) They </a:t>
            </a:r>
            <a:r>
              <a:rPr lang="en-GB" dirty="0">
                <a:solidFill>
                  <a:schemeClr val="tx2"/>
                </a:solidFill>
              </a:rPr>
              <a:t>use other methods</a:t>
            </a:r>
            <a:r>
              <a:rPr lang="en-GB" dirty="0"/>
              <a:t/>
            </a:r>
            <a:br>
              <a:rPr lang="en-GB" dirty="0"/>
            </a:br>
            <a:endParaRPr lang="en-GB" dirty="0"/>
          </a:p>
        </p:txBody>
      </p:sp>
    </p:spTree>
    <p:extLst>
      <p:ext uri="{BB962C8B-B14F-4D97-AF65-F5344CB8AC3E}">
        <p14:creationId xmlns:p14="http://schemas.microsoft.com/office/powerpoint/2010/main" val="2290162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16</a:t>
            </a:fld>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937378"/>
            <a:ext cx="2592288" cy="1828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1746" y="764704"/>
            <a:ext cx="8496944" cy="4832092"/>
          </a:xfrm>
          <a:prstGeom prst="rect">
            <a:avLst/>
          </a:prstGeom>
          <a:noFill/>
        </p:spPr>
        <p:txBody>
          <a:bodyPr wrap="square" rtlCol="0">
            <a:spAutoFit/>
          </a:bodyPr>
          <a:lstStyle/>
          <a:p>
            <a:r>
              <a:rPr lang="en-GB" sz="2800" dirty="0">
                <a:solidFill>
                  <a:schemeClr val="tx2"/>
                </a:solidFill>
              </a:rPr>
              <a:t>The nasal spray </a:t>
            </a:r>
            <a:r>
              <a:rPr lang="en-GB" sz="2800" dirty="0" smtClean="0">
                <a:solidFill>
                  <a:schemeClr val="tx2"/>
                </a:solidFill>
              </a:rPr>
              <a:t>for children contains </a:t>
            </a:r>
            <a:r>
              <a:rPr lang="en-GB" sz="2800" dirty="0">
                <a:solidFill>
                  <a:schemeClr val="tx2"/>
                </a:solidFill>
              </a:rPr>
              <a:t>porcine </a:t>
            </a:r>
            <a:r>
              <a:rPr lang="en-GB" sz="2800" dirty="0" smtClean="0">
                <a:solidFill>
                  <a:schemeClr val="tx2"/>
                </a:solidFill>
              </a:rPr>
              <a:t>gelatine</a:t>
            </a:r>
          </a:p>
          <a:p>
            <a:endParaRPr lang="en-GB" sz="2400" dirty="0" smtClean="0">
              <a:solidFill>
                <a:schemeClr val="tx2"/>
              </a:solidFill>
            </a:endParaRPr>
          </a:p>
          <a:p>
            <a:r>
              <a:rPr lang="en-GB" sz="2000" dirty="0" smtClean="0">
                <a:solidFill>
                  <a:schemeClr val="tx2"/>
                </a:solidFill>
              </a:rPr>
              <a:t>Why?</a:t>
            </a:r>
          </a:p>
          <a:p>
            <a:pPr marL="285750" indent="-285750">
              <a:buFont typeface="Arial" panose="020B0604020202020204" pitchFamily="34" charset="0"/>
              <a:buChar char="•"/>
            </a:pPr>
            <a:r>
              <a:rPr lang="en-GB" sz="2000" dirty="0" smtClean="0"/>
              <a:t>Porcine gelatine is used in vaccines as a stabiliser – to ensure that the vaccine is safe when it is stored</a:t>
            </a:r>
          </a:p>
          <a:p>
            <a:pPr marL="285750" indent="-285750">
              <a:buFont typeface="Arial" panose="020B0604020202020204" pitchFamily="34" charset="0"/>
              <a:buChar char="•"/>
            </a:pPr>
            <a:r>
              <a:rPr lang="en-GB" sz="2000" dirty="0" smtClean="0"/>
              <a:t>Unlike the gelatine used in foods, the product used in vaccines is purified and broken down into very small molecules </a:t>
            </a:r>
          </a:p>
          <a:p>
            <a:pPr marL="285750" indent="-285750">
              <a:buFont typeface="Arial" panose="020B0604020202020204" pitchFamily="34" charset="0"/>
              <a:buChar char="•"/>
            </a:pPr>
            <a:endParaRPr lang="en-GB" sz="2000" dirty="0"/>
          </a:p>
          <a:p>
            <a:r>
              <a:rPr lang="en-GB" sz="2000" dirty="0">
                <a:solidFill>
                  <a:schemeClr val="tx2"/>
                </a:solidFill>
              </a:rPr>
              <a:t>Is there an alternative?</a:t>
            </a:r>
            <a:r>
              <a:rPr lang="en-GB" sz="2000" dirty="0">
                <a:solidFill>
                  <a:srgbClr val="0072C6"/>
                </a:solidFill>
              </a:rPr>
              <a:t/>
            </a:r>
            <a:br>
              <a:rPr lang="en-GB" sz="2000" dirty="0">
                <a:solidFill>
                  <a:srgbClr val="0072C6"/>
                </a:solidFill>
              </a:rPr>
            </a:br>
            <a:r>
              <a:rPr lang="en-GB" sz="2000" dirty="0"/>
              <a:t>If </a:t>
            </a:r>
            <a:r>
              <a:rPr lang="en-GB" sz="2000" dirty="0" smtClean="0"/>
              <a:t>a </a:t>
            </a:r>
            <a:r>
              <a:rPr lang="en-GB" sz="2000" dirty="0"/>
              <a:t>child is at high risk and can’t have the nasal vaccine they </a:t>
            </a:r>
            <a:r>
              <a:rPr lang="en-GB" sz="2000" dirty="0" smtClean="0"/>
              <a:t>can have </a:t>
            </a:r>
            <a:r>
              <a:rPr lang="en-GB" sz="2000" dirty="0"/>
              <a:t>the injection which doesn’t include gelatine</a:t>
            </a:r>
            <a:endParaRPr lang="en-GB" sz="2000" dirty="0" smtClean="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2498027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17</a:t>
            </a:fld>
            <a:endParaRPr lang="en-GB" dirty="0"/>
          </a:p>
        </p:txBody>
      </p:sp>
      <p:sp>
        <p:nvSpPr>
          <p:cNvPr id="7" name="Title 2"/>
          <p:cNvSpPr>
            <a:spLocks noGrp="1"/>
          </p:cNvSpPr>
          <p:nvPr>
            <p:ph type="ctrTitle"/>
          </p:nvPr>
        </p:nvSpPr>
        <p:spPr>
          <a:xfrm>
            <a:off x="395536" y="1484784"/>
            <a:ext cx="6264696" cy="2736304"/>
          </a:xfrm>
        </p:spPr>
        <p:txBody>
          <a:bodyPr>
            <a:normAutofit fontScale="90000"/>
          </a:bodyPr>
          <a:lstStyle/>
          <a:p>
            <a:r>
              <a:rPr lang="en-GB" sz="3100" dirty="0" smtClean="0"/>
              <a:t/>
            </a:r>
            <a:br>
              <a:rPr lang="en-GB" sz="3100" dirty="0" smtClean="0"/>
            </a:br>
            <a:r>
              <a:rPr lang="en-GB" sz="3600" dirty="0" smtClean="0">
                <a:solidFill>
                  <a:srgbClr val="0072C6"/>
                </a:solidFill>
              </a:rPr>
              <a:t>Is </a:t>
            </a:r>
            <a:r>
              <a:rPr lang="en-GB" sz="3600" dirty="0">
                <a:solidFill>
                  <a:srgbClr val="0072C6"/>
                </a:solidFill>
              </a:rPr>
              <a:t>the flu vaccination safe</a:t>
            </a:r>
            <a:r>
              <a:rPr lang="en-GB" sz="3600" dirty="0" smtClean="0">
                <a:solidFill>
                  <a:srgbClr val="0072C6"/>
                </a:solidFill>
              </a:rPr>
              <a:t>?</a:t>
            </a:r>
            <a:r>
              <a:rPr lang="en-GB" sz="3600" dirty="0">
                <a:solidFill>
                  <a:srgbClr val="0072C6"/>
                </a:solidFill>
              </a:rPr>
              <a:t/>
            </a:r>
            <a:br>
              <a:rPr lang="en-GB" sz="3600" dirty="0">
                <a:solidFill>
                  <a:srgbClr val="0072C6"/>
                </a:solidFill>
              </a:rPr>
            </a:br>
            <a:r>
              <a:rPr lang="en-GB" sz="3100" dirty="0" smtClean="0"/>
              <a:t/>
            </a:r>
            <a:br>
              <a:rPr lang="en-GB" sz="3100" dirty="0" smtClean="0"/>
            </a:br>
            <a:r>
              <a:rPr lang="en-GB" sz="3100" dirty="0"/>
              <a:t/>
            </a:r>
            <a:br>
              <a:rPr lang="en-GB" sz="3100" dirty="0"/>
            </a:br>
            <a:r>
              <a:rPr lang="en-GB" sz="3600" dirty="0" smtClean="0">
                <a:solidFill>
                  <a:srgbClr val="0072C6"/>
                </a:solidFill>
              </a:rPr>
              <a:t>Are there side effects? </a:t>
            </a:r>
            <a:br>
              <a:rPr lang="en-GB" sz="3600" dirty="0" smtClean="0">
                <a:solidFill>
                  <a:srgbClr val="0072C6"/>
                </a:solidFill>
              </a:rPr>
            </a:br>
            <a:r>
              <a:rPr lang="en-GB" sz="3100" dirty="0"/>
              <a:t/>
            </a:r>
            <a:br>
              <a:rPr lang="en-GB" sz="3100" dirty="0"/>
            </a:br>
            <a:r>
              <a:rPr lang="en-GB" sz="2400" dirty="0" smtClean="0"/>
              <a:t>	</a:t>
            </a:r>
            <a:endParaRPr lang="en-GB" sz="2700" dirty="0">
              <a:solidFill>
                <a:srgbClr val="0072C6"/>
              </a:solidFill>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852936"/>
            <a:ext cx="2328900" cy="1945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212" y="4365104"/>
            <a:ext cx="1695252" cy="1709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4594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18</a:t>
            </a:fld>
            <a:endParaRPr lang="en-GB" dirty="0"/>
          </a:p>
        </p:txBody>
      </p:sp>
      <p:sp>
        <p:nvSpPr>
          <p:cNvPr id="7" name="Title 2"/>
          <p:cNvSpPr>
            <a:spLocks noGrp="1"/>
          </p:cNvSpPr>
          <p:nvPr>
            <p:ph type="ctrTitle"/>
          </p:nvPr>
        </p:nvSpPr>
        <p:spPr>
          <a:xfrm>
            <a:off x="323528" y="260648"/>
            <a:ext cx="6120680" cy="5472608"/>
          </a:xfrm>
        </p:spPr>
        <p:txBody>
          <a:bodyPr>
            <a:normAutofit fontScale="90000"/>
          </a:bodyPr>
          <a:lstStyle/>
          <a:p>
            <a:r>
              <a:rPr lang="en-GB" sz="2400" dirty="0" smtClean="0"/>
              <a:t/>
            </a:r>
            <a:br>
              <a:rPr lang="en-GB" sz="2400" dirty="0" smtClean="0"/>
            </a:br>
            <a:r>
              <a:rPr lang="en-GB" sz="2400" dirty="0" smtClean="0"/>
              <a:t/>
            </a:r>
            <a:br>
              <a:rPr lang="en-GB" sz="2400" dirty="0" smtClean="0"/>
            </a:br>
            <a:r>
              <a:rPr lang="en-GB" dirty="0" smtClean="0">
                <a:solidFill>
                  <a:srgbClr val="0072C6"/>
                </a:solidFill>
              </a:rPr>
              <a:t>Is </a:t>
            </a:r>
            <a:r>
              <a:rPr lang="en-GB" dirty="0">
                <a:solidFill>
                  <a:srgbClr val="0072C6"/>
                </a:solidFill>
              </a:rPr>
              <a:t>the flu vaccination safe</a:t>
            </a:r>
            <a:r>
              <a:rPr lang="en-GB" dirty="0" smtClean="0">
                <a:solidFill>
                  <a:srgbClr val="0072C6"/>
                </a:solidFill>
              </a:rPr>
              <a:t>?</a:t>
            </a:r>
            <a:r>
              <a:rPr lang="en-GB" dirty="0">
                <a:solidFill>
                  <a:srgbClr val="0072C6"/>
                </a:solidFill>
              </a:rPr>
              <a:t/>
            </a:r>
            <a:br>
              <a:rPr lang="en-GB" dirty="0">
                <a:solidFill>
                  <a:srgbClr val="0072C6"/>
                </a:solidFill>
              </a:rPr>
            </a:br>
            <a:r>
              <a:rPr lang="en-GB" dirty="0" smtClean="0"/>
              <a:t>The f</a:t>
            </a:r>
            <a:r>
              <a:rPr lang="en-GB" sz="2400" dirty="0" smtClean="0"/>
              <a:t>lu </a:t>
            </a:r>
            <a:r>
              <a:rPr lang="en-GB" sz="2400" dirty="0"/>
              <a:t>vaccine is the best protection we have </a:t>
            </a:r>
            <a:r>
              <a:rPr lang="en-GB" sz="2400" dirty="0" smtClean="0"/>
              <a:t/>
            </a:r>
            <a:br>
              <a:rPr lang="en-GB" sz="2400" dirty="0" smtClean="0"/>
            </a:br>
            <a:r>
              <a:rPr lang="en-GB" sz="2400" dirty="0" smtClean="0"/>
              <a:t>against this strain of flu virus, and studies </a:t>
            </a:r>
            <a:r>
              <a:rPr lang="en-GB" sz="2400" dirty="0"/>
              <a:t>have </a:t>
            </a:r>
            <a:r>
              <a:rPr lang="en-GB" sz="2400" dirty="0" smtClean="0"/>
              <a:t/>
            </a:r>
            <a:br>
              <a:rPr lang="en-GB" sz="2400" dirty="0" smtClean="0"/>
            </a:br>
            <a:r>
              <a:rPr lang="en-GB" sz="2400" dirty="0" smtClean="0"/>
              <a:t>shown </a:t>
            </a:r>
            <a:r>
              <a:rPr lang="en-GB" sz="2400" dirty="0"/>
              <a:t>that </a:t>
            </a:r>
            <a:r>
              <a:rPr lang="en-GB" sz="2400" dirty="0" smtClean="0"/>
              <a:t>it does </a:t>
            </a:r>
            <a:r>
              <a:rPr lang="en-GB" sz="2400" dirty="0"/>
              <a:t>help </a:t>
            </a:r>
            <a:r>
              <a:rPr lang="en-GB" sz="2400" dirty="0" smtClean="0"/>
              <a:t>to prevent flu</a:t>
            </a:r>
            <a:br>
              <a:rPr lang="en-GB" sz="2400" dirty="0" smtClean="0"/>
            </a:br>
            <a:r>
              <a:rPr lang="en-GB" sz="2400" dirty="0"/>
              <a:t/>
            </a:r>
            <a:br>
              <a:rPr lang="en-GB" sz="2400" dirty="0"/>
            </a:br>
            <a:r>
              <a:rPr lang="en-GB" dirty="0" smtClean="0">
                <a:solidFill>
                  <a:srgbClr val="0072C6"/>
                </a:solidFill>
              </a:rPr>
              <a:t>Are there side effects? </a:t>
            </a:r>
            <a:br>
              <a:rPr lang="en-GB" dirty="0" smtClean="0">
                <a:solidFill>
                  <a:srgbClr val="0072C6"/>
                </a:solidFill>
              </a:rPr>
            </a:br>
            <a:r>
              <a:rPr lang="en-GB" sz="2400" dirty="0" smtClean="0"/>
              <a:t>Some people may experience a mild temperature, sore arm or </a:t>
            </a:r>
            <a:r>
              <a:rPr lang="en-GB" sz="2400" dirty="0"/>
              <a:t>slight muscle aches for a day or </a:t>
            </a:r>
            <a:r>
              <a:rPr lang="en-GB" sz="2400" dirty="0" smtClean="0"/>
              <a:t>so</a:t>
            </a:r>
            <a:br>
              <a:rPr lang="en-GB" sz="2400" dirty="0" smtClean="0"/>
            </a:br>
            <a:r>
              <a:rPr lang="en-GB" sz="2400" dirty="0" smtClean="0"/>
              <a:t/>
            </a:r>
            <a:br>
              <a:rPr lang="en-GB" sz="2400" dirty="0" smtClean="0"/>
            </a:br>
            <a:r>
              <a:rPr lang="en-GB" sz="2400" dirty="0" smtClean="0"/>
              <a:t>This </a:t>
            </a:r>
            <a:r>
              <a:rPr lang="en-GB" sz="2400" dirty="0"/>
              <a:t>is entirely </a:t>
            </a:r>
            <a:r>
              <a:rPr lang="en-GB" sz="2400" dirty="0" smtClean="0"/>
              <a:t>normal &amp; serious </a:t>
            </a:r>
            <a:r>
              <a:rPr lang="en-GB" sz="2400" dirty="0"/>
              <a:t>allergic </a:t>
            </a:r>
            <a:r>
              <a:rPr lang="en-GB" sz="2400" dirty="0" smtClean="0"/>
              <a:t>reactions are rare</a:t>
            </a:r>
            <a:br>
              <a:rPr lang="en-GB" sz="2400" dirty="0" smtClean="0"/>
            </a:br>
            <a:r>
              <a:rPr lang="en-GB" sz="2400" dirty="0"/>
              <a:t/>
            </a:r>
            <a:br>
              <a:rPr lang="en-GB" sz="2400" dirty="0"/>
            </a:br>
            <a:r>
              <a:rPr lang="en-GB" sz="2400" dirty="0"/>
              <a:t> </a:t>
            </a:r>
            <a:br>
              <a:rPr lang="en-GB" sz="2400" dirty="0"/>
            </a:br>
            <a:r>
              <a:rPr lang="en-GB" sz="2400" dirty="0" smtClean="0"/>
              <a:t>	</a:t>
            </a:r>
            <a:endParaRPr lang="en-GB" sz="2700" dirty="0">
              <a:solidFill>
                <a:srgbClr val="0072C6"/>
              </a:solidFill>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852936"/>
            <a:ext cx="2328900" cy="1945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212" y="4365104"/>
            <a:ext cx="1695252" cy="1709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11720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19</a:t>
            </a:fld>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109" y="2265162"/>
            <a:ext cx="1617691" cy="1644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2"/>
          <p:cNvSpPr>
            <a:spLocks noGrp="1"/>
          </p:cNvSpPr>
          <p:nvPr>
            <p:ph type="ctrTitle"/>
          </p:nvPr>
        </p:nvSpPr>
        <p:spPr>
          <a:xfrm>
            <a:off x="467544" y="1442925"/>
            <a:ext cx="5242361" cy="1182277"/>
          </a:xfrm>
        </p:spPr>
        <p:txBody>
          <a:bodyPr>
            <a:normAutofit fontScale="90000"/>
          </a:bodyPr>
          <a:lstStyle/>
          <a:p>
            <a:r>
              <a:rPr lang="en-GB" sz="4000" dirty="0" smtClean="0">
                <a:solidFill>
                  <a:srgbClr val="0072C6"/>
                </a:solidFill>
              </a:rPr>
              <a:t>Will the flu jab protect you against Covid-19? </a:t>
            </a:r>
            <a:r>
              <a:rPr lang="en-GB" sz="3100" dirty="0" smtClean="0">
                <a:solidFill>
                  <a:srgbClr val="0072C6"/>
                </a:solidFill>
              </a:rPr>
              <a:t/>
            </a:r>
            <a:br>
              <a:rPr lang="en-GB" sz="3100" dirty="0" smtClean="0">
                <a:solidFill>
                  <a:srgbClr val="0072C6"/>
                </a:solidFill>
              </a:rPr>
            </a:br>
            <a:r>
              <a:rPr lang="en-GB" sz="3100" dirty="0">
                <a:solidFill>
                  <a:srgbClr val="0072C6"/>
                </a:solidFill>
              </a:rPr>
              <a:t/>
            </a:r>
            <a:br>
              <a:rPr lang="en-GB" sz="3100" dirty="0">
                <a:solidFill>
                  <a:srgbClr val="0072C6"/>
                </a:solidFill>
              </a:rPr>
            </a:br>
            <a:r>
              <a:rPr lang="en-GB" sz="2700" dirty="0" smtClean="0">
                <a:solidFill>
                  <a:srgbClr val="0072C6"/>
                </a:solidFill>
              </a:rPr>
              <a:t>a) Yes</a:t>
            </a:r>
            <a:br>
              <a:rPr lang="en-GB" sz="2700" dirty="0" smtClean="0">
                <a:solidFill>
                  <a:srgbClr val="0072C6"/>
                </a:solidFill>
              </a:rPr>
            </a:br>
            <a:r>
              <a:rPr lang="en-GB" sz="2700" dirty="0" smtClean="0">
                <a:solidFill>
                  <a:srgbClr val="0072C6"/>
                </a:solidFill>
              </a:rPr>
              <a:t>b) No</a:t>
            </a:r>
            <a:br>
              <a:rPr lang="en-GB" sz="2700" dirty="0" smtClean="0">
                <a:solidFill>
                  <a:srgbClr val="0072C6"/>
                </a:solidFill>
              </a:rPr>
            </a:br>
            <a:r>
              <a:rPr lang="en-GB" sz="2700" dirty="0" smtClean="0">
                <a:solidFill>
                  <a:srgbClr val="0072C6"/>
                </a:solidFill>
              </a:rPr>
              <a:t>c) I don’t know</a:t>
            </a:r>
            <a:r>
              <a:rPr lang="en-GB" sz="2400" dirty="0" smtClean="0"/>
              <a:t/>
            </a:r>
            <a:br>
              <a:rPr lang="en-GB" sz="2400" dirty="0" smtClean="0"/>
            </a:br>
            <a:r>
              <a:rPr lang="en-GB" sz="2400" dirty="0" smtClean="0"/>
              <a:t/>
            </a:r>
            <a:br>
              <a:rPr lang="en-GB" sz="2400" dirty="0" smtClean="0"/>
            </a:br>
            <a:r>
              <a:rPr lang="en-GB" sz="2400" dirty="0" smtClean="0"/>
              <a:t>	</a:t>
            </a:r>
            <a:endParaRPr lang="en-GB" sz="2700" dirty="0">
              <a:solidFill>
                <a:srgbClr val="0072C6"/>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6860" y="3909636"/>
            <a:ext cx="1617691" cy="1644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7228" y="620688"/>
            <a:ext cx="1617691" cy="1644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9426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2</a:t>
            </a:fld>
            <a:endParaRPr lang="en-GB" dirty="0"/>
          </a:p>
        </p:txBody>
      </p:sp>
      <p:sp>
        <p:nvSpPr>
          <p:cNvPr id="6" name="Title 1"/>
          <p:cNvSpPr txBox="1">
            <a:spLocks/>
          </p:cNvSpPr>
          <p:nvPr/>
        </p:nvSpPr>
        <p:spPr>
          <a:xfrm>
            <a:off x="352226" y="1665994"/>
            <a:ext cx="8461544" cy="936104"/>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kern="1200">
                <a:solidFill>
                  <a:schemeClr val="tx1"/>
                </a:solidFill>
                <a:latin typeface="Arial" pitchFamily="34" charset="0"/>
                <a:ea typeface="+mj-ea"/>
                <a:cs typeface="Arial" pitchFamily="34" charset="0"/>
              </a:defRPr>
            </a:lvl1pPr>
          </a:lstStyle>
          <a:p>
            <a:r>
              <a:rPr lang="en-GB" sz="3200" dirty="0" smtClean="0">
                <a:solidFill>
                  <a:schemeClr val="tx2"/>
                </a:solidFill>
              </a:rPr>
              <a:t>On average, how many people die from the flu in the UK every year?</a:t>
            </a:r>
          </a:p>
          <a:p>
            <a:endParaRPr lang="en-GB" sz="2000" dirty="0" smtClean="0">
              <a:solidFill>
                <a:schemeClr val="tx2"/>
              </a:solidFill>
            </a:endParaRPr>
          </a:p>
          <a:p>
            <a:pPr marL="514350" indent="-514350">
              <a:buFont typeface="+mj-lt"/>
              <a:buAutoNum type="alphaLcParenR"/>
            </a:pPr>
            <a:r>
              <a:rPr lang="en-GB" dirty="0" smtClean="0">
                <a:solidFill>
                  <a:schemeClr val="tx2"/>
                </a:solidFill>
              </a:rPr>
              <a:t>0</a:t>
            </a:r>
          </a:p>
          <a:p>
            <a:pPr marL="514350" indent="-514350">
              <a:buFont typeface="+mj-lt"/>
              <a:buAutoNum type="alphaLcParenR"/>
            </a:pPr>
            <a:r>
              <a:rPr lang="en-GB" dirty="0" smtClean="0">
                <a:solidFill>
                  <a:schemeClr val="tx2"/>
                </a:solidFill>
              </a:rPr>
              <a:t>2,500</a:t>
            </a:r>
          </a:p>
          <a:p>
            <a:pPr marL="514350" indent="-514350">
              <a:buFont typeface="+mj-lt"/>
              <a:buAutoNum type="alphaLcParenR"/>
            </a:pPr>
            <a:r>
              <a:rPr lang="en-GB" dirty="0" smtClean="0">
                <a:solidFill>
                  <a:schemeClr val="tx2"/>
                </a:solidFill>
              </a:rPr>
              <a:t>11,000</a:t>
            </a:r>
          </a:p>
          <a:p>
            <a:r>
              <a:rPr lang="en-GB" dirty="0"/>
              <a:t/>
            </a:r>
            <a:br>
              <a:rPr lang="en-GB" dirty="0"/>
            </a:b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393497"/>
            <a:ext cx="1544856" cy="1439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3712" y="3687531"/>
            <a:ext cx="953542" cy="888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7886" y="391139"/>
            <a:ext cx="1346912" cy="1254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6631" y="4365104"/>
            <a:ext cx="1343664" cy="1251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2998" y="130237"/>
            <a:ext cx="953542" cy="888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1814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20</a:t>
            </a:fld>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109" y="2265162"/>
            <a:ext cx="1617691" cy="1644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2"/>
          <p:cNvSpPr>
            <a:spLocks noGrp="1"/>
          </p:cNvSpPr>
          <p:nvPr>
            <p:ph type="ctrTitle"/>
          </p:nvPr>
        </p:nvSpPr>
        <p:spPr>
          <a:xfrm>
            <a:off x="467544" y="1442925"/>
            <a:ext cx="5242361" cy="1182277"/>
          </a:xfrm>
        </p:spPr>
        <p:txBody>
          <a:bodyPr>
            <a:normAutofit fontScale="90000"/>
          </a:bodyPr>
          <a:lstStyle/>
          <a:p>
            <a:r>
              <a:rPr lang="en-GB" sz="4000" dirty="0" smtClean="0">
                <a:solidFill>
                  <a:srgbClr val="0072C6"/>
                </a:solidFill>
              </a:rPr>
              <a:t>Will the flu jab protect you against Covid-19? </a:t>
            </a:r>
            <a:r>
              <a:rPr lang="en-GB" sz="3100" dirty="0" smtClean="0">
                <a:solidFill>
                  <a:srgbClr val="0072C6"/>
                </a:solidFill>
              </a:rPr>
              <a:t/>
            </a:r>
            <a:br>
              <a:rPr lang="en-GB" sz="3100" dirty="0" smtClean="0">
                <a:solidFill>
                  <a:srgbClr val="0072C6"/>
                </a:solidFill>
              </a:rPr>
            </a:br>
            <a:r>
              <a:rPr lang="en-GB" sz="3100" dirty="0">
                <a:solidFill>
                  <a:srgbClr val="0072C6"/>
                </a:solidFill>
              </a:rPr>
              <a:t/>
            </a:r>
            <a:br>
              <a:rPr lang="en-GB" sz="3100" dirty="0">
                <a:solidFill>
                  <a:srgbClr val="0072C6"/>
                </a:solidFill>
              </a:rPr>
            </a:br>
            <a:r>
              <a:rPr lang="en-GB" sz="2400" dirty="0" smtClean="0"/>
              <a:t>No</a:t>
            </a:r>
            <a:r>
              <a:rPr lang="en-GB" sz="2400" dirty="0"/>
              <a:t>, </a:t>
            </a:r>
            <a:r>
              <a:rPr lang="en-GB" sz="2400" dirty="0" smtClean="0"/>
              <a:t>the jab will just protect you from </a:t>
            </a:r>
            <a:r>
              <a:rPr lang="en-GB" sz="2400" dirty="0"/>
              <a:t>the flu – it’s designed to target this season’s strain </a:t>
            </a:r>
            <a:r>
              <a:rPr lang="en-GB" sz="2400" dirty="0" smtClean="0"/>
              <a:t>of </a:t>
            </a:r>
            <a:r>
              <a:rPr lang="en-GB" sz="2400" dirty="0"/>
              <a:t>flu and nothing else </a:t>
            </a:r>
            <a:br>
              <a:rPr lang="en-GB" sz="2400" dirty="0"/>
            </a:br>
            <a:r>
              <a:rPr lang="en-GB" sz="2400" dirty="0" smtClean="0"/>
              <a:t/>
            </a:r>
            <a:br>
              <a:rPr lang="en-GB" sz="2400" dirty="0" smtClean="0"/>
            </a:br>
            <a:r>
              <a:rPr lang="en-GB" sz="2400" dirty="0" smtClean="0"/>
              <a:t/>
            </a:r>
            <a:br>
              <a:rPr lang="en-GB" sz="2400" dirty="0" smtClean="0"/>
            </a:br>
            <a:r>
              <a:rPr lang="en-GB" sz="2400" dirty="0" smtClean="0"/>
              <a:t>	</a:t>
            </a:r>
            <a:endParaRPr lang="en-GB" sz="2700" dirty="0">
              <a:solidFill>
                <a:srgbClr val="0072C6"/>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6860" y="3909636"/>
            <a:ext cx="1617691" cy="1644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7228" y="620688"/>
            <a:ext cx="1617691" cy="1644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48959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21</a:t>
            </a:fld>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109" y="2265162"/>
            <a:ext cx="1617691" cy="1644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2"/>
          <p:cNvSpPr>
            <a:spLocks noGrp="1"/>
          </p:cNvSpPr>
          <p:nvPr>
            <p:ph type="ctrTitle"/>
          </p:nvPr>
        </p:nvSpPr>
        <p:spPr>
          <a:xfrm>
            <a:off x="467544" y="1442925"/>
            <a:ext cx="5242361" cy="1182277"/>
          </a:xfrm>
        </p:spPr>
        <p:txBody>
          <a:bodyPr>
            <a:noAutofit/>
          </a:bodyPr>
          <a:lstStyle/>
          <a:p>
            <a:r>
              <a:rPr lang="en-GB" sz="3200" dirty="0">
                <a:solidFill>
                  <a:srgbClr val="0072C6"/>
                </a:solidFill>
              </a:rPr>
              <a:t>How will </a:t>
            </a:r>
            <a:r>
              <a:rPr lang="en-GB" sz="3200" dirty="0" smtClean="0">
                <a:solidFill>
                  <a:srgbClr val="0072C6"/>
                </a:solidFill>
              </a:rPr>
              <a:t>you </a:t>
            </a:r>
            <a:r>
              <a:rPr lang="en-GB" sz="3200" dirty="0">
                <a:solidFill>
                  <a:srgbClr val="0072C6"/>
                </a:solidFill>
              </a:rPr>
              <a:t>know if </a:t>
            </a:r>
            <a:r>
              <a:rPr lang="en-GB" sz="3200" dirty="0" smtClean="0">
                <a:solidFill>
                  <a:srgbClr val="0072C6"/>
                </a:solidFill>
              </a:rPr>
              <a:t>you </a:t>
            </a:r>
            <a:r>
              <a:rPr lang="en-GB" sz="3200" dirty="0">
                <a:solidFill>
                  <a:srgbClr val="0072C6"/>
                </a:solidFill>
              </a:rPr>
              <a:t>have flu or </a:t>
            </a:r>
            <a:r>
              <a:rPr lang="en-GB" sz="3200" dirty="0" smtClean="0">
                <a:solidFill>
                  <a:srgbClr val="0072C6"/>
                </a:solidFill>
              </a:rPr>
              <a:t>Covid-19? </a:t>
            </a:r>
            <a:r>
              <a:rPr lang="en-GB" sz="2400" dirty="0" smtClean="0">
                <a:solidFill>
                  <a:srgbClr val="0072C6"/>
                </a:solidFill>
              </a:rPr>
              <a:t/>
            </a:r>
            <a:br>
              <a:rPr lang="en-GB" sz="2400" dirty="0" smtClean="0">
                <a:solidFill>
                  <a:srgbClr val="0072C6"/>
                </a:solidFill>
              </a:rPr>
            </a:br>
            <a:r>
              <a:rPr lang="en-GB" sz="2400" dirty="0">
                <a:solidFill>
                  <a:srgbClr val="0072C6"/>
                </a:solidFill>
              </a:rPr>
              <a:t/>
            </a:r>
            <a:br>
              <a:rPr lang="en-GB" sz="2400" dirty="0">
                <a:solidFill>
                  <a:srgbClr val="0072C6"/>
                </a:solidFill>
              </a:rPr>
            </a:br>
            <a:r>
              <a:rPr lang="en-GB" sz="2400" dirty="0" smtClean="0">
                <a:solidFill>
                  <a:srgbClr val="0072C6"/>
                </a:solidFill>
              </a:rPr>
              <a:t>a) Just guess</a:t>
            </a:r>
            <a:br>
              <a:rPr lang="en-GB" sz="2400" dirty="0" smtClean="0">
                <a:solidFill>
                  <a:srgbClr val="0072C6"/>
                </a:solidFill>
              </a:rPr>
            </a:br>
            <a:r>
              <a:rPr lang="en-GB" sz="2400" dirty="0" smtClean="0">
                <a:solidFill>
                  <a:srgbClr val="0072C6"/>
                </a:solidFill>
              </a:rPr>
              <a:t>b) Your temperature will be higher if you have </a:t>
            </a:r>
            <a:r>
              <a:rPr lang="en-GB" sz="2400" dirty="0" err="1" smtClean="0">
                <a:solidFill>
                  <a:srgbClr val="0072C6"/>
                </a:solidFill>
              </a:rPr>
              <a:t>covid</a:t>
            </a:r>
            <a:r>
              <a:rPr lang="en-GB" sz="2400" dirty="0" smtClean="0">
                <a:solidFill>
                  <a:srgbClr val="0072C6"/>
                </a:solidFill>
              </a:rPr>
              <a:t/>
            </a:r>
            <a:br>
              <a:rPr lang="en-GB" sz="2400" dirty="0" smtClean="0">
                <a:solidFill>
                  <a:srgbClr val="0072C6"/>
                </a:solidFill>
              </a:rPr>
            </a:br>
            <a:r>
              <a:rPr lang="en-GB" sz="2400" dirty="0" smtClean="0">
                <a:solidFill>
                  <a:srgbClr val="0072C6"/>
                </a:solidFill>
              </a:rPr>
              <a:t>c) You won’t know</a:t>
            </a:r>
            <a:r>
              <a:rPr lang="en-GB" sz="1800" dirty="0">
                <a:solidFill>
                  <a:srgbClr val="0072C6"/>
                </a:solidFill>
              </a:rPr>
              <a:t/>
            </a:r>
            <a:br>
              <a:rPr lang="en-GB" sz="1800" dirty="0">
                <a:solidFill>
                  <a:srgbClr val="0072C6"/>
                </a:solidFill>
              </a:rPr>
            </a:br>
            <a:r>
              <a:rPr lang="en-GB" sz="1600" dirty="0" smtClean="0"/>
              <a:t/>
            </a:r>
            <a:br>
              <a:rPr lang="en-GB" sz="1600" dirty="0" smtClean="0"/>
            </a:br>
            <a:r>
              <a:rPr lang="en-GB" sz="1600" dirty="0" smtClean="0"/>
              <a:t>	</a:t>
            </a:r>
            <a:endParaRPr lang="en-GB" sz="1600" dirty="0">
              <a:solidFill>
                <a:srgbClr val="0072C6"/>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6860" y="3909636"/>
            <a:ext cx="1617691" cy="1644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7228" y="620688"/>
            <a:ext cx="1617691" cy="1644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3819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22</a:t>
            </a:fld>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109" y="2265162"/>
            <a:ext cx="1617691" cy="1644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2"/>
          <p:cNvSpPr>
            <a:spLocks noGrp="1"/>
          </p:cNvSpPr>
          <p:nvPr>
            <p:ph type="ctrTitle"/>
          </p:nvPr>
        </p:nvSpPr>
        <p:spPr>
          <a:xfrm>
            <a:off x="539552" y="1700808"/>
            <a:ext cx="5242361" cy="936104"/>
          </a:xfrm>
        </p:spPr>
        <p:txBody>
          <a:bodyPr>
            <a:noAutofit/>
          </a:bodyPr>
          <a:lstStyle/>
          <a:p>
            <a:r>
              <a:rPr lang="en-GB" sz="2400" dirty="0"/>
              <a:t>Both have similar symptoms</a:t>
            </a:r>
            <a:br>
              <a:rPr lang="en-GB" sz="2400" dirty="0"/>
            </a:br>
            <a:r>
              <a:rPr lang="en-GB" sz="2400" dirty="0"/>
              <a:t>so it may be difficult to </a:t>
            </a:r>
            <a:r>
              <a:rPr lang="en-GB" sz="2400" dirty="0" smtClean="0"/>
              <a:t>tell</a:t>
            </a:r>
            <a:br>
              <a:rPr lang="en-GB" sz="2400" dirty="0" smtClean="0"/>
            </a:br>
            <a:r>
              <a:rPr lang="en-GB" sz="2400" dirty="0" smtClean="0"/>
              <a:t/>
            </a:r>
            <a:br>
              <a:rPr lang="en-GB" sz="2400" dirty="0" smtClean="0"/>
            </a:br>
            <a:r>
              <a:rPr lang="en-GB" sz="2400" dirty="0" smtClean="0"/>
              <a:t>If </a:t>
            </a:r>
            <a:r>
              <a:rPr lang="en-GB" sz="2400" dirty="0"/>
              <a:t>you show symptoms of </a:t>
            </a:r>
            <a:r>
              <a:rPr lang="en-GB" sz="2400" dirty="0" smtClean="0"/>
              <a:t>Covid-19</a:t>
            </a:r>
            <a:br>
              <a:rPr lang="en-GB" sz="2400" dirty="0" smtClean="0"/>
            </a:br>
            <a:r>
              <a:rPr lang="en-GB" sz="2400" dirty="0" smtClean="0"/>
              <a:t>- a high temperature</a:t>
            </a:r>
            <a:br>
              <a:rPr lang="en-GB" sz="2400" dirty="0" smtClean="0"/>
            </a:br>
            <a:r>
              <a:rPr lang="en-GB" sz="2400" dirty="0" smtClean="0"/>
              <a:t>- new continuous cough</a:t>
            </a:r>
            <a:br>
              <a:rPr lang="en-GB" sz="2400" dirty="0" smtClean="0"/>
            </a:br>
            <a:r>
              <a:rPr lang="en-GB" sz="2400" dirty="0" smtClean="0"/>
              <a:t>- loss of taste/smell</a:t>
            </a:r>
            <a:br>
              <a:rPr lang="en-GB" sz="2400" dirty="0" smtClean="0"/>
            </a:br>
            <a:r>
              <a:rPr lang="en-GB" sz="2400" dirty="0" smtClean="0"/>
              <a:t/>
            </a:r>
            <a:br>
              <a:rPr lang="en-GB" sz="2400" dirty="0" smtClean="0"/>
            </a:br>
            <a:r>
              <a:rPr lang="en-GB" sz="2400" dirty="0" smtClean="0"/>
              <a:t>It’s really important to self isolate </a:t>
            </a:r>
            <a:r>
              <a:rPr lang="en-GB" sz="2400" dirty="0"/>
              <a:t>and request a test by calling 119 or visiting </a:t>
            </a:r>
            <a:r>
              <a:rPr lang="en-GB" sz="2400" dirty="0">
                <a:hlinkClick r:id="rId3"/>
              </a:rPr>
              <a:t>www.nhs.uk/coronavirus</a:t>
            </a:r>
            <a:r>
              <a:rPr lang="en-GB" sz="1800" dirty="0">
                <a:solidFill>
                  <a:srgbClr val="0072C6"/>
                </a:solidFill>
              </a:rPr>
              <a:t/>
            </a:r>
            <a:br>
              <a:rPr lang="en-GB" sz="1800" dirty="0">
                <a:solidFill>
                  <a:srgbClr val="0072C6"/>
                </a:solidFill>
              </a:rPr>
            </a:br>
            <a:r>
              <a:rPr lang="en-GB" sz="1800" dirty="0">
                <a:solidFill>
                  <a:srgbClr val="0072C6"/>
                </a:solidFill>
              </a:rPr>
              <a:t/>
            </a:r>
            <a:br>
              <a:rPr lang="en-GB" sz="1800" dirty="0">
                <a:solidFill>
                  <a:srgbClr val="0072C6"/>
                </a:solidFill>
              </a:rPr>
            </a:br>
            <a:r>
              <a:rPr lang="en-GB" sz="1600" dirty="0" smtClean="0"/>
              <a:t/>
            </a:r>
            <a:br>
              <a:rPr lang="en-GB" sz="1600" dirty="0" smtClean="0"/>
            </a:br>
            <a:r>
              <a:rPr lang="en-GB" sz="1600" dirty="0" smtClean="0"/>
              <a:t>	</a:t>
            </a:r>
            <a:endParaRPr lang="en-GB" sz="1600" dirty="0">
              <a:solidFill>
                <a:srgbClr val="0072C6"/>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6860" y="3909636"/>
            <a:ext cx="1617691" cy="1644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7228" y="620688"/>
            <a:ext cx="1617691" cy="1644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39552" y="489746"/>
            <a:ext cx="4572000" cy="954107"/>
          </a:xfrm>
          <a:prstGeom prst="rect">
            <a:avLst/>
          </a:prstGeom>
        </p:spPr>
        <p:txBody>
          <a:bodyPr>
            <a:spAutoFit/>
          </a:bodyPr>
          <a:lstStyle/>
          <a:p>
            <a:r>
              <a:rPr lang="en-GB" sz="2800" dirty="0">
                <a:solidFill>
                  <a:srgbClr val="0072C6"/>
                </a:solidFill>
              </a:rPr>
              <a:t>How will you know if you have flu or Covid-19? </a:t>
            </a:r>
            <a:endParaRPr lang="en-GB" sz="2800" dirty="0"/>
          </a:p>
        </p:txBody>
      </p:sp>
    </p:spTree>
    <p:extLst>
      <p:ext uri="{BB962C8B-B14F-4D97-AF65-F5344CB8AC3E}">
        <p14:creationId xmlns:p14="http://schemas.microsoft.com/office/powerpoint/2010/main" val="17095747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23</a:t>
            </a:fld>
            <a:endParaRPr lang="en-GB" dirty="0"/>
          </a:p>
        </p:txBody>
      </p:sp>
      <p:sp>
        <p:nvSpPr>
          <p:cNvPr id="3" name="Rectangle 2"/>
          <p:cNvSpPr/>
          <p:nvPr/>
        </p:nvSpPr>
        <p:spPr>
          <a:xfrm>
            <a:off x="652800" y="1628800"/>
            <a:ext cx="7632848" cy="2062103"/>
          </a:xfrm>
          <a:prstGeom prst="rect">
            <a:avLst/>
          </a:prstGeom>
        </p:spPr>
        <p:txBody>
          <a:bodyPr wrap="square">
            <a:spAutoFit/>
          </a:bodyPr>
          <a:lstStyle/>
          <a:p>
            <a:r>
              <a:rPr lang="en-GB" sz="3200" dirty="0" smtClean="0">
                <a:solidFill>
                  <a:srgbClr val="0072C6"/>
                </a:solidFill>
              </a:rPr>
              <a:t>If you’re not feeling well, what NHS services are available to help?</a:t>
            </a:r>
          </a:p>
          <a:p>
            <a:endParaRPr lang="en-GB" sz="3200" dirty="0" smtClean="0">
              <a:solidFill>
                <a:srgbClr val="0072C6"/>
              </a:solidFill>
            </a:endParaRPr>
          </a:p>
          <a:p>
            <a:r>
              <a:rPr lang="en-GB" sz="3200" dirty="0" smtClean="0">
                <a:solidFill>
                  <a:srgbClr val="0072C6"/>
                </a:solidFill>
              </a:rPr>
              <a:t>How do you contact them?</a:t>
            </a:r>
            <a:endParaRPr lang="en-GB" sz="3200"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832424"/>
            <a:ext cx="2592288" cy="1828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64633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24</a:t>
            </a:fld>
            <a:endParaRPr lang="en-GB" dirty="0"/>
          </a:p>
        </p:txBody>
      </p:sp>
      <p:sp>
        <p:nvSpPr>
          <p:cNvPr id="3" name="Rectangle 2"/>
          <p:cNvSpPr/>
          <p:nvPr/>
        </p:nvSpPr>
        <p:spPr>
          <a:xfrm>
            <a:off x="583768" y="404664"/>
            <a:ext cx="8141712" cy="6540252"/>
          </a:xfrm>
          <a:prstGeom prst="rect">
            <a:avLst/>
          </a:prstGeom>
        </p:spPr>
        <p:txBody>
          <a:bodyPr wrap="square">
            <a:spAutoFit/>
          </a:bodyPr>
          <a:lstStyle/>
          <a:p>
            <a:r>
              <a:rPr lang="en-GB" sz="3000" b="1" dirty="0" smtClean="0">
                <a:solidFill>
                  <a:srgbClr val="0072C6"/>
                </a:solidFill>
              </a:rPr>
              <a:t>Monday – Friday</a:t>
            </a:r>
          </a:p>
          <a:p>
            <a:r>
              <a:rPr lang="en-GB" sz="2800" dirty="0" smtClean="0">
                <a:solidFill>
                  <a:srgbClr val="0072C6"/>
                </a:solidFill>
              </a:rPr>
              <a:t>GP – call your GP / visit their website </a:t>
            </a:r>
          </a:p>
          <a:p>
            <a:endParaRPr lang="en-GB" dirty="0" smtClean="0">
              <a:solidFill>
                <a:srgbClr val="0072C6"/>
              </a:solidFill>
            </a:endParaRPr>
          </a:p>
          <a:p>
            <a:r>
              <a:rPr lang="en-GB" sz="3000" b="1" dirty="0" smtClean="0">
                <a:solidFill>
                  <a:srgbClr val="0072C6"/>
                </a:solidFill>
              </a:rPr>
              <a:t>24/7 – especially good if your GP is closed or you need urgent help</a:t>
            </a:r>
          </a:p>
          <a:p>
            <a:r>
              <a:rPr lang="en-GB" sz="2800" dirty="0" smtClean="0">
                <a:solidFill>
                  <a:srgbClr val="0072C6"/>
                </a:solidFill>
              </a:rPr>
              <a:t>NHS 111 – call 111 / visit </a:t>
            </a:r>
            <a:r>
              <a:rPr lang="en-GB" sz="2800" dirty="0" smtClean="0">
                <a:solidFill>
                  <a:srgbClr val="0072C6"/>
                </a:solidFill>
                <a:hlinkClick r:id="rId2"/>
              </a:rPr>
              <a:t>www.111.nhs.uk</a:t>
            </a:r>
            <a:endParaRPr lang="en-GB" sz="2800" dirty="0" smtClean="0">
              <a:solidFill>
                <a:srgbClr val="0072C6"/>
              </a:solidFill>
            </a:endParaRPr>
          </a:p>
          <a:p>
            <a:endParaRPr lang="en-GB" dirty="0">
              <a:solidFill>
                <a:srgbClr val="0072C6"/>
              </a:solidFill>
            </a:endParaRPr>
          </a:p>
          <a:p>
            <a:r>
              <a:rPr lang="en-GB" sz="3000" b="1" dirty="0" smtClean="0">
                <a:solidFill>
                  <a:srgbClr val="0072C6"/>
                </a:solidFill>
              </a:rPr>
              <a:t>In an emergency </a:t>
            </a:r>
          </a:p>
          <a:p>
            <a:r>
              <a:rPr lang="en-GB" sz="2800" dirty="0" smtClean="0">
                <a:solidFill>
                  <a:srgbClr val="0072C6"/>
                </a:solidFill>
              </a:rPr>
              <a:t>Call 999 – if you feel your life is in danger</a:t>
            </a:r>
          </a:p>
          <a:p>
            <a:endParaRPr lang="en-GB" dirty="0">
              <a:solidFill>
                <a:srgbClr val="0072C6"/>
              </a:solidFill>
            </a:endParaRPr>
          </a:p>
          <a:p>
            <a:r>
              <a:rPr lang="en-GB" sz="3000" b="1" dirty="0" smtClean="0">
                <a:solidFill>
                  <a:srgbClr val="0072C6"/>
                </a:solidFill>
              </a:rPr>
              <a:t>24/7 mental health support</a:t>
            </a:r>
          </a:p>
          <a:p>
            <a:pPr marL="457200" indent="-457200">
              <a:buFont typeface="Arial" panose="020B0604020202020204" pitchFamily="34" charset="0"/>
              <a:buChar char="•"/>
            </a:pPr>
            <a:r>
              <a:rPr lang="en-GB" sz="2800" dirty="0" smtClean="0">
                <a:solidFill>
                  <a:srgbClr val="0072C6"/>
                </a:solidFill>
              </a:rPr>
              <a:t>CNWL single point of access 0800 0234 650</a:t>
            </a:r>
          </a:p>
          <a:p>
            <a:pPr marL="171450" indent="-171450">
              <a:buFont typeface="Arial" panose="020B0604020202020204" pitchFamily="34" charset="0"/>
              <a:buChar char="•"/>
            </a:pPr>
            <a:endParaRPr lang="en-GB" sz="300" dirty="0" smtClean="0">
              <a:solidFill>
                <a:srgbClr val="0072C6"/>
              </a:solidFill>
            </a:endParaRPr>
          </a:p>
          <a:p>
            <a:pPr marL="457200" indent="-457200">
              <a:buFont typeface="Arial" panose="020B0604020202020204" pitchFamily="34" charset="0"/>
              <a:buChar char="•"/>
            </a:pPr>
            <a:r>
              <a:rPr lang="en-GB" sz="2800" dirty="0" smtClean="0">
                <a:solidFill>
                  <a:srgbClr val="0072C6"/>
                </a:solidFill>
              </a:rPr>
              <a:t>Samaritans </a:t>
            </a:r>
            <a:r>
              <a:rPr lang="en-GB" sz="2800" dirty="0">
                <a:solidFill>
                  <a:schemeClr val="tx2"/>
                </a:solidFill>
              </a:rPr>
              <a:t>116 123</a:t>
            </a:r>
          </a:p>
          <a:p>
            <a:endParaRPr lang="en-GB" sz="2800" b="1" dirty="0" smtClean="0">
              <a:solidFill>
                <a:srgbClr val="0072C6"/>
              </a:solidFill>
            </a:endParaRPr>
          </a:p>
          <a:p>
            <a:r>
              <a:rPr lang="en-GB" sz="3200" dirty="0" smtClean="0">
                <a:solidFill>
                  <a:srgbClr val="0072C6"/>
                </a:solidFill>
              </a:rPr>
              <a:t> </a:t>
            </a:r>
            <a:endParaRPr lang="en-GB" sz="3200" dirty="0"/>
          </a:p>
        </p:txBody>
      </p:sp>
    </p:spTree>
    <p:extLst>
      <p:ext uri="{BB962C8B-B14F-4D97-AF65-F5344CB8AC3E}">
        <p14:creationId xmlns:p14="http://schemas.microsoft.com/office/powerpoint/2010/main" val="32613346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25</a:t>
            </a:fld>
            <a:endParaRPr lang="en-GB" dirty="0"/>
          </a:p>
        </p:txBody>
      </p:sp>
      <p:sp>
        <p:nvSpPr>
          <p:cNvPr id="3" name="Title 2"/>
          <p:cNvSpPr>
            <a:spLocks noGrp="1"/>
          </p:cNvSpPr>
          <p:nvPr>
            <p:ph type="ctrTitle"/>
          </p:nvPr>
        </p:nvSpPr>
        <p:spPr>
          <a:xfrm>
            <a:off x="383410" y="1376772"/>
            <a:ext cx="8375998" cy="2952328"/>
          </a:xfrm>
        </p:spPr>
        <p:txBody>
          <a:bodyPr>
            <a:normAutofit/>
          </a:bodyPr>
          <a:lstStyle/>
          <a:p>
            <a:r>
              <a:rPr lang="en-GB" sz="3200" dirty="0" smtClean="0">
                <a:solidFill>
                  <a:schemeClr val="tx2"/>
                </a:solidFill>
              </a:rPr>
              <a:t>What can you do to help raise awareness &amp; help protect people against flu this year?</a:t>
            </a:r>
            <a:br>
              <a:rPr lang="en-GB" sz="3200" dirty="0" smtClean="0">
                <a:solidFill>
                  <a:schemeClr val="tx2"/>
                </a:solidFill>
              </a:rPr>
            </a:br>
            <a:r>
              <a:rPr lang="en-GB" sz="3200" dirty="0">
                <a:solidFill>
                  <a:schemeClr val="tx2"/>
                </a:solidFill>
              </a:rPr>
              <a:t/>
            </a:r>
            <a:br>
              <a:rPr lang="en-GB" sz="3200" dirty="0">
                <a:solidFill>
                  <a:schemeClr val="tx2"/>
                </a:solidFill>
              </a:rPr>
            </a:br>
            <a:endParaRPr lang="en-GB" sz="3200" dirty="0">
              <a:solidFill>
                <a:schemeClr val="tx2"/>
              </a:solidFill>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284984"/>
            <a:ext cx="2451310" cy="2472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104" y="3467008"/>
            <a:ext cx="1763688" cy="2108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5270" y="3030706"/>
            <a:ext cx="1016738" cy="871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9743" y="3048278"/>
            <a:ext cx="468770" cy="476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78976" y="3526700"/>
            <a:ext cx="369381" cy="37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4641" y="2962413"/>
            <a:ext cx="349567" cy="355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1461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26</a:t>
            </a:fld>
            <a:endParaRPr lang="en-GB" dirty="0"/>
          </a:p>
        </p:txBody>
      </p:sp>
      <p:sp>
        <p:nvSpPr>
          <p:cNvPr id="3" name="Title 2"/>
          <p:cNvSpPr>
            <a:spLocks noGrp="1"/>
          </p:cNvSpPr>
          <p:nvPr>
            <p:ph type="ctrTitle"/>
          </p:nvPr>
        </p:nvSpPr>
        <p:spPr>
          <a:xfrm>
            <a:off x="395536" y="332656"/>
            <a:ext cx="8375998" cy="5544616"/>
          </a:xfrm>
        </p:spPr>
        <p:txBody>
          <a:bodyPr>
            <a:normAutofit/>
          </a:bodyPr>
          <a:lstStyle/>
          <a:p>
            <a:r>
              <a:rPr lang="en-GB" dirty="0" smtClean="0">
                <a:solidFill>
                  <a:srgbClr val="0072C6"/>
                </a:solidFill>
              </a:rPr>
              <a:t/>
            </a:r>
            <a:br>
              <a:rPr lang="en-GB" dirty="0" smtClean="0">
                <a:solidFill>
                  <a:srgbClr val="0072C6"/>
                </a:solidFill>
              </a:rPr>
            </a:br>
            <a:r>
              <a:rPr lang="en-GB" dirty="0">
                <a:solidFill>
                  <a:srgbClr val="0072C6"/>
                </a:solidFill>
              </a:rPr>
              <a:t/>
            </a:r>
            <a:br>
              <a:rPr lang="en-GB" dirty="0">
                <a:solidFill>
                  <a:srgbClr val="0072C6"/>
                </a:solidFill>
              </a:rPr>
            </a:br>
            <a:r>
              <a:rPr lang="en-GB" dirty="0" smtClean="0">
                <a:solidFill>
                  <a:srgbClr val="0072C6"/>
                </a:solidFill>
              </a:rPr>
              <a:t/>
            </a:r>
            <a:br>
              <a:rPr lang="en-GB" dirty="0" smtClean="0">
                <a:solidFill>
                  <a:srgbClr val="0072C6"/>
                </a:solidFill>
              </a:rPr>
            </a:br>
            <a:r>
              <a:rPr lang="en-GB" dirty="0">
                <a:solidFill>
                  <a:srgbClr val="0072C6"/>
                </a:solidFill>
              </a:rPr>
              <a:t/>
            </a:r>
            <a:br>
              <a:rPr lang="en-GB" dirty="0">
                <a:solidFill>
                  <a:srgbClr val="0072C6"/>
                </a:solidFill>
              </a:rPr>
            </a:br>
            <a:r>
              <a:rPr lang="en-GB" dirty="0" smtClean="0">
                <a:solidFill>
                  <a:srgbClr val="0072C6"/>
                </a:solidFill>
              </a:rPr>
              <a:t/>
            </a:r>
            <a:br>
              <a:rPr lang="en-GB" dirty="0" smtClean="0">
                <a:solidFill>
                  <a:srgbClr val="0072C6"/>
                </a:solidFill>
              </a:rPr>
            </a:br>
            <a:r>
              <a:rPr lang="en-GB" dirty="0">
                <a:solidFill>
                  <a:srgbClr val="0072C6"/>
                </a:solidFill>
              </a:rPr>
              <a:t/>
            </a:r>
            <a:br>
              <a:rPr lang="en-GB" dirty="0">
                <a:solidFill>
                  <a:srgbClr val="0072C6"/>
                </a:solidFill>
              </a:rPr>
            </a:br>
            <a:r>
              <a:rPr lang="en-GB" dirty="0" smtClean="0">
                <a:solidFill>
                  <a:srgbClr val="0072C6"/>
                </a:solidFill>
              </a:rPr>
              <a:t/>
            </a:r>
            <a:br>
              <a:rPr lang="en-GB" dirty="0" smtClean="0">
                <a:solidFill>
                  <a:srgbClr val="0072C6"/>
                </a:solidFill>
              </a:rPr>
            </a:br>
            <a:r>
              <a:rPr lang="en-GB" dirty="0">
                <a:solidFill>
                  <a:srgbClr val="0072C6"/>
                </a:solidFill>
              </a:rPr>
              <a:t/>
            </a:r>
            <a:br>
              <a:rPr lang="en-GB" dirty="0">
                <a:solidFill>
                  <a:srgbClr val="0072C6"/>
                </a:solidFill>
              </a:rPr>
            </a:br>
            <a:r>
              <a:rPr lang="en-GB" dirty="0" smtClean="0">
                <a:solidFill>
                  <a:srgbClr val="0072C6"/>
                </a:solidFill>
              </a:rPr>
              <a:t/>
            </a:r>
            <a:br>
              <a:rPr lang="en-GB" dirty="0" smtClean="0">
                <a:solidFill>
                  <a:srgbClr val="0072C6"/>
                </a:solidFill>
              </a:rPr>
            </a:br>
            <a:r>
              <a:rPr lang="en-GB" dirty="0">
                <a:solidFill>
                  <a:srgbClr val="0072C6"/>
                </a:solidFill>
              </a:rPr>
              <a:t/>
            </a:r>
            <a:br>
              <a:rPr lang="en-GB" dirty="0">
                <a:solidFill>
                  <a:srgbClr val="0072C6"/>
                </a:solidFill>
              </a:rPr>
            </a:br>
            <a:r>
              <a:rPr lang="en-GB" dirty="0" smtClean="0">
                <a:solidFill>
                  <a:srgbClr val="0072C6"/>
                </a:solidFill>
              </a:rPr>
              <a:t/>
            </a:r>
            <a:br>
              <a:rPr lang="en-GB" dirty="0" smtClean="0">
                <a:solidFill>
                  <a:srgbClr val="0072C6"/>
                </a:solidFill>
              </a:rPr>
            </a:br>
            <a:endParaRPr lang="en-GB" dirty="0">
              <a:solidFill>
                <a:srgbClr val="0072C6"/>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948" y="240959"/>
            <a:ext cx="4229200" cy="2213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602" y="2636912"/>
            <a:ext cx="4345472" cy="2367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2214" y="223985"/>
            <a:ext cx="4300915" cy="2247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1308" y="2637036"/>
            <a:ext cx="4530080" cy="2366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512" y="5373216"/>
            <a:ext cx="9098000" cy="461665"/>
          </a:xfrm>
          <a:prstGeom prst="rect">
            <a:avLst/>
          </a:prstGeom>
          <a:noFill/>
        </p:spPr>
        <p:txBody>
          <a:bodyPr wrap="square" rtlCol="0">
            <a:spAutoFit/>
          </a:bodyPr>
          <a:lstStyle/>
          <a:p>
            <a:pPr algn="ctr"/>
            <a:r>
              <a:rPr lang="en-GB" sz="2400" b="1" dirty="0" smtClean="0">
                <a:solidFill>
                  <a:srgbClr val="0072C6"/>
                </a:solidFill>
              </a:rPr>
              <a:t>Look out for our campaign across North West London</a:t>
            </a:r>
            <a:r>
              <a:rPr lang="en-GB" sz="2400" b="1" dirty="0">
                <a:solidFill>
                  <a:srgbClr val="0072C6"/>
                </a:solidFill>
              </a:rPr>
              <a:t>!</a:t>
            </a:r>
          </a:p>
        </p:txBody>
      </p:sp>
    </p:spTree>
    <p:extLst>
      <p:ext uri="{BB962C8B-B14F-4D97-AF65-F5344CB8AC3E}">
        <p14:creationId xmlns:p14="http://schemas.microsoft.com/office/powerpoint/2010/main" val="20979526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27</a:t>
            </a:fld>
            <a:endParaRPr lang="en-GB" dirty="0"/>
          </a:p>
        </p:txBody>
      </p:sp>
      <p:sp>
        <p:nvSpPr>
          <p:cNvPr id="3" name="Title 2"/>
          <p:cNvSpPr>
            <a:spLocks noGrp="1"/>
          </p:cNvSpPr>
          <p:nvPr>
            <p:ph type="ctrTitle"/>
          </p:nvPr>
        </p:nvSpPr>
        <p:spPr>
          <a:xfrm>
            <a:off x="1619672" y="538045"/>
            <a:ext cx="8375998" cy="648072"/>
          </a:xfrm>
        </p:spPr>
        <p:txBody>
          <a:bodyPr>
            <a:normAutofit fontScale="90000"/>
          </a:bodyPr>
          <a:lstStyle/>
          <a:p>
            <a:r>
              <a:rPr lang="en-GB" sz="3600" dirty="0">
                <a:solidFill>
                  <a:schemeClr val="tx2"/>
                </a:solidFill>
              </a:rPr>
              <a:t>M</a:t>
            </a:r>
            <a:r>
              <a:rPr lang="en-GB" sz="3600" dirty="0" smtClean="0">
                <a:solidFill>
                  <a:schemeClr val="tx2"/>
                </a:solidFill>
              </a:rPr>
              <a:t>ore information</a:t>
            </a:r>
            <a:r>
              <a:rPr lang="en-GB" dirty="0" smtClean="0">
                <a:solidFill>
                  <a:srgbClr val="0072C6"/>
                </a:solidFill>
              </a:rPr>
              <a:t/>
            </a:r>
            <a:br>
              <a:rPr lang="en-GB" dirty="0" smtClean="0">
                <a:solidFill>
                  <a:srgbClr val="0072C6"/>
                </a:solidFill>
              </a:rPr>
            </a:br>
            <a:r>
              <a:rPr lang="en-GB" dirty="0">
                <a:solidFill>
                  <a:srgbClr val="0072C6"/>
                </a:solidFill>
              </a:rPr>
              <a:t/>
            </a:r>
            <a:br>
              <a:rPr lang="en-GB" dirty="0">
                <a:solidFill>
                  <a:srgbClr val="0072C6"/>
                </a:solidFill>
              </a:rPr>
            </a:br>
            <a:r>
              <a:rPr lang="en-GB" dirty="0" smtClean="0">
                <a:solidFill>
                  <a:srgbClr val="0072C6"/>
                </a:solidFill>
              </a:rPr>
              <a:t/>
            </a:r>
            <a:br>
              <a:rPr lang="en-GB" dirty="0" smtClean="0">
                <a:solidFill>
                  <a:srgbClr val="0072C6"/>
                </a:solidFill>
              </a:rPr>
            </a:br>
            <a:r>
              <a:rPr lang="en-GB" dirty="0">
                <a:solidFill>
                  <a:srgbClr val="0072C6"/>
                </a:solidFill>
              </a:rPr>
              <a:t/>
            </a:r>
            <a:br>
              <a:rPr lang="en-GB" dirty="0">
                <a:solidFill>
                  <a:srgbClr val="0072C6"/>
                </a:solidFill>
              </a:rPr>
            </a:br>
            <a:r>
              <a:rPr lang="en-GB" dirty="0" smtClean="0">
                <a:solidFill>
                  <a:srgbClr val="0072C6"/>
                </a:solidFill>
              </a:rPr>
              <a:t/>
            </a:r>
            <a:br>
              <a:rPr lang="en-GB" dirty="0" smtClean="0">
                <a:solidFill>
                  <a:srgbClr val="0072C6"/>
                </a:solidFill>
              </a:rPr>
            </a:br>
            <a:r>
              <a:rPr lang="en-GB" dirty="0">
                <a:solidFill>
                  <a:srgbClr val="0072C6"/>
                </a:solidFill>
              </a:rPr>
              <a:t/>
            </a:r>
            <a:br>
              <a:rPr lang="en-GB" dirty="0">
                <a:solidFill>
                  <a:srgbClr val="0072C6"/>
                </a:solidFill>
              </a:rPr>
            </a:br>
            <a:r>
              <a:rPr lang="en-GB" dirty="0">
                <a:solidFill>
                  <a:srgbClr val="0072C6"/>
                </a:solidFill>
              </a:rPr>
              <a:t/>
            </a:r>
            <a:br>
              <a:rPr lang="en-GB" dirty="0">
                <a:solidFill>
                  <a:srgbClr val="0072C6"/>
                </a:solidFill>
              </a:rPr>
            </a:br>
            <a:r>
              <a:rPr lang="en-GB" dirty="0">
                <a:solidFill>
                  <a:srgbClr val="0072C6"/>
                </a:solidFill>
              </a:rPr>
              <a:t/>
            </a:r>
            <a:br>
              <a:rPr lang="en-GB" dirty="0">
                <a:solidFill>
                  <a:srgbClr val="0072C6"/>
                </a:solidFill>
              </a:rPr>
            </a:br>
            <a:endParaRPr lang="en-GB" dirty="0">
              <a:solidFill>
                <a:srgbClr val="0072C6"/>
              </a:solidFill>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080" y="404664"/>
            <a:ext cx="1067308" cy="914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7424" y="1772816"/>
            <a:ext cx="8852440" cy="4278094"/>
          </a:xfrm>
          <a:prstGeom prst="rect">
            <a:avLst/>
          </a:prstGeom>
          <a:noFill/>
        </p:spPr>
        <p:txBody>
          <a:bodyPr wrap="square" rtlCol="0">
            <a:spAutoFit/>
          </a:bodyPr>
          <a:lstStyle/>
          <a:p>
            <a:pPr marL="800100" lvl="1" indent="-342900">
              <a:buClr>
                <a:schemeClr val="tx2"/>
              </a:buClr>
              <a:buFont typeface="Arial" panose="020B0604020202020204" pitchFamily="34" charset="0"/>
              <a:buChar char="•"/>
            </a:pPr>
            <a:r>
              <a:rPr lang="en-GB" sz="2200" dirty="0" smtClean="0"/>
              <a:t>Visit </a:t>
            </a:r>
            <a:r>
              <a:rPr lang="en-GB" sz="2200" u="sng" dirty="0">
                <a:hlinkClick r:id="rId3"/>
              </a:rPr>
              <a:t>nwlondonccgs.nhs.uk</a:t>
            </a:r>
            <a:r>
              <a:rPr lang="en-GB" sz="2200" u="sng" dirty="0"/>
              <a:t> </a:t>
            </a:r>
            <a:r>
              <a:rPr lang="en-GB" sz="2200" dirty="0" smtClean="0"/>
              <a:t>for information to download &amp; share about the flu – translations available </a:t>
            </a:r>
            <a:r>
              <a:rPr lang="en-GB" sz="2200" dirty="0"/>
              <a:t>in </a:t>
            </a:r>
            <a:r>
              <a:rPr lang="en-GB" sz="2200" dirty="0" smtClean="0"/>
              <a:t>13 languages</a:t>
            </a:r>
          </a:p>
          <a:p>
            <a:pPr lvl="1">
              <a:buClr>
                <a:schemeClr val="tx2"/>
              </a:buClr>
            </a:pPr>
            <a:endParaRPr lang="en-GB" sz="1400" dirty="0" smtClean="0"/>
          </a:p>
          <a:p>
            <a:pPr marL="800100" lvl="1" indent="-342900">
              <a:buClr>
                <a:schemeClr val="tx2"/>
              </a:buClr>
              <a:buFont typeface="Arial" panose="020B0604020202020204" pitchFamily="34" charset="0"/>
              <a:buChar char="•"/>
            </a:pPr>
            <a:r>
              <a:rPr lang="en-GB" sz="2200" dirty="0" smtClean="0"/>
              <a:t>For more </a:t>
            </a:r>
            <a:r>
              <a:rPr lang="en-GB" sz="2200" dirty="0"/>
              <a:t>information on </a:t>
            </a:r>
            <a:r>
              <a:rPr lang="en-GB" sz="2200" dirty="0" smtClean="0"/>
              <a:t>the flu vaccine </a:t>
            </a:r>
            <a:r>
              <a:rPr lang="en-GB" sz="2200" dirty="0" smtClean="0">
                <a:hlinkClick r:id="rId4"/>
              </a:rPr>
              <a:t>nhs.uk/conditions/flu</a:t>
            </a:r>
            <a:r>
              <a:rPr lang="en-GB" sz="2200" dirty="0" smtClean="0"/>
              <a:t> </a:t>
            </a:r>
          </a:p>
          <a:p>
            <a:pPr lvl="1">
              <a:buClr>
                <a:schemeClr val="tx2"/>
              </a:buClr>
            </a:pPr>
            <a:endParaRPr lang="en-GB" sz="1400" dirty="0" smtClean="0"/>
          </a:p>
          <a:p>
            <a:pPr marL="800100" lvl="1" indent="-342900">
              <a:buClr>
                <a:schemeClr val="tx2"/>
              </a:buClr>
              <a:buFont typeface="Arial" panose="020B0604020202020204" pitchFamily="34" charset="0"/>
              <a:buChar char="•"/>
            </a:pPr>
            <a:r>
              <a:rPr lang="en-GB" sz="2200" dirty="0" smtClean="0"/>
              <a:t>Find out if your local pharmacy is offering the jab visit </a:t>
            </a:r>
            <a:r>
              <a:rPr lang="en-GB" sz="2200" u="sng" dirty="0" smtClean="0">
                <a:hlinkClick r:id="rId5"/>
              </a:rPr>
              <a:t>https</a:t>
            </a:r>
            <a:r>
              <a:rPr lang="en-GB" sz="2200" u="sng" dirty="0">
                <a:hlinkClick r:id="rId5"/>
              </a:rPr>
              <a:t>://</a:t>
            </a:r>
            <a:r>
              <a:rPr lang="en-GB" sz="2200" u="sng" dirty="0" smtClean="0">
                <a:hlinkClick r:id="rId5"/>
              </a:rPr>
              <a:t>myvaccinations.co.uk/</a:t>
            </a:r>
            <a:r>
              <a:rPr lang="en-GB" sz="2200" dirty="0" smtClean="0"/>
              <a:t> or for Boots pharmacies </a:t>
            </a:r>
            <a:r>
              <a:rPr lang="en-GB" sz="2200" u="sng" dirty="0" smtClean="0">
                <a:hlinkClick r:id="rId6"/>
              </a:rPr>
              <a:t>www.boots.com/online/pharmacy-services/</a:t>
            </a:r>
            <a:endParaRPr lang="en-GB" sz="2200" u="sng" dirty="0" smtClean="0"/>
          </a:p>
          <a:p>
            <a:pPr lvl="1">
              <a:buClr>
                <a:schemeClr val="tx2"/>
              </a:buClr>
            </a:pPr>
            <a:endParaRPr lang="en-GB" sz="1400" u="sng" dirty="0" smtClean="0"/>
          </a:p>
          <a:p>
            <a:pPr marL="800100" lvl="1" indent="-342900">
              <a:buClr>
                <a:schemeClr val="tx2"/>
              </a:buClr>
              <a:buFont typeface="Arial" panose="020B0604020202020204" pitchFamily="34" charset="0"/>
              <a:buChar char="•"/>
            </a:pPr>
            <a:r>
              <a:rPr lang="en-GB" sz="2200" dirty="0"/>
              <a:t>Visit</a:t>
            </a:r>
            <a:r>
              <a:rPr lang="en-GB" sz="2200" u="sng" dirty="0"/>
              <a:t> </a:t>
            </a:r>
            <a:r>
              <a:rPr lang="en-GB" sz="2200" u="sng" dirty="0">
                <a:hlinkClick r:id="rId7"/>
              </a:rPr>
              <a:t>https://</a:t>
            </a:r>
            <a:r>
              <a:rPr lang="en-GB" sz="2200" u="sng" dirty="0" smtClean="0">
                <a:hlinkClick r:id="rId7"/>
              </a:rPr>
              <a:t>www.nhs.uk/coronavirus</a:t>
            </a:r>
            <a:r>
              <a:rPr lang="en-GB" sz="2200" u="sng" dirty="0" smtClean="0"/>
              <a:t> </a:t>
            </a:r>
            <a:r>
              <a:rPr lang="en-GB" sz="2200" dirty="0" smtClean="0"/>
              <a:t>for the latest Covid-19 information and guidance</a:t>
            </a:r>
          </a:p>
          <a:p>
            <a:pPr lvl="1">
              <a:buClr>
                <a:schemeClr val="tx2"/>
              </a:buClr>
            </a:pPr>
            <a:r>
              <a:rPr lang="en-GB" sz="2200" dirty="0"/>
              <a:t/>
            </a:r>
            <a:br>
              <a:rPr lang="en-GB" sz="2200" dirty="0"/>
            </a:br>
            <a:r>
              <a:rPr lang="en-GB" sz="2200" dirty="0" smtClean="0"/>
              <a:t> </a:t>
            </a:r>
            <a:endParaRPr lang="en-GB" sz="2200" dirty="0"/>
          </a:p>
        </p:txBody>
      </p:sp>
    </p:spTree>
    <p:extLst>
      <p:ext uri="{BB962C8B-B14F-4D97-AF65-F5344CB8AC3E}">
        <p14:creationId xmlns:p14="http://schemas.microsoft.com/office/powerpoint/2010/main" val="7762071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28</a:t>
            </a:fld>
            <a:endParaRPr lang="en-GB" dirty="0"/>
          </a:p>
        </p:txBody>
      </p:sp>
      <p:sp>
        <p:nvSpPr>
          <p:cNvPr id="4" name="Rectangle 3"/>
          <p:cNvSpPr/>
          <p:nvPr/>
        </p:nvSpPr>
        <p:spPr>
          <a:xfrm>
            <a:off x="658704" y="620687"/>
            <a:ext cx="3009157" cy="584775"/>
          </a:xfrm>
          <a:prstGeom prst="rect">
            <a:avLst/>
          </a:prstGeom>
        </p:spPr>
        <p:txBody>
          <a:bodyPr wrap="none">
            <a:spAutoFit/>
          </a:bodyPr>
          <a:lstStyle/>
          <a:p>
            <a:r>
              <a:rPr lang="en-GB" sz="3200" dirty="0" smtClean="0">
                <a:solidFill>
                  <a:schemeClr val="tx2"/>
                </a:solidFill>
              </a:rPr>
              <a:t>Contact details </a:t>
            </a:r>
            <a:endParaRPr lang="en-GB" sz="3200" dirty="0"/>
          </a:p>
        </p:txBody>
      </p:sp>
      <p:sp>
        <p:nvSpPr>
          <p:cNvPr id="3" name="TextBox 2"/>
          <p:cNvSpPr txBox="1"/>
          <p:nvPr/>
        </p:nvSpPr>
        <p:spPr>
          <a:xfrm>
            <a:off x="755576" y="1772816"/>
            <a:ext cx="3993401" cy="1585049"/>
          </a:xfrm>
          <a:prstGeom prst="rect">
            <a:avLst/>
          </a:prstGeom>
          <a:noFill/>
        </p:spPr>
        <p:txBody>
          <a:bodyPr wrap="none" rtlCol="0">
            <a:spAutoFit/>
          </a:bodyPr>
          <a:lstStyle/>
          <a:p>
            <a:r>
              <a:rPr lang="en-GB" b="1" dirty="0" smtClean="0">
                <a:solidFill>
                  <a:schemeClr val="tx2"/>
                </a:solidFill>
              </a:rPr>
              <a:t>Carrie Hirst</a:t>
            </a:r>
          </a:p>
          <a:p>
            <a:endParaRPr lang="en-GB" sz="600" b="1" dirty="0" smtClean="0">
              <a:solidFill>
                <a:schemeClr val="tx2"/>
              </a:solidFill>
            </a:endParaRPr>
          </a:p>
          <a:p>
            <a:r>
              <a:rPr lang="en-GB" dirty="0" smtClean="0">
                <a:hlinkClick r:id="rId2"/>
              </a:rPr>
              <a:t>carrie.hirst@nhs.net</a:t>
            </a:r>
            <a:endParaRPr lang="en-GB" dirty="0" smtClean="0"/>
          </a:p>
          <a:p>
            <a:endParaRPr lang="en-GB" dirty="0" smtClean="0"/>
          </a:p>
          <a:p>
            <a:r>
              <a:rPr lang="en-GB" dirty="0" smtClean="0">
                <a:solidFill>
                  <a:schemeClr val="tx2"/>
                </a:solidFill>
              </a:rPr>
              <a:t>Engagement &amp; Partnership Manager </a:t>
            </a:r>
          </a:p>
          <a:p>
            <a:r>
              <a:rPr lang="en-GB" dirty="0" smtClean="0">
                <a:solidFill>
                  <a:schemeClr val="tx2"/>
                </a:solidFill>
              </a:rPr>
              <a:t>West London CCG</a:t>
            </a:r>
            <a:endParaRPr lang="en-GB" dirty="0">
              <a:solidFill>
                <a:schemeClr val="tx2"/>
              </a:solidFill>
            </a:endParaRPr>
          </a:p>
        </p:txBody>
      </p:sp>
    </p:spTree>
    <p:extLst>
      <p:ext uri="{BB962C8B-B14F-4D97-AF65-F5344CB8AC3E}">
        <p14:creationId xmlns:p14="http://schemas.microsoft.com/office/powerpoint/2010/main" val="1860184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3</a:t>
            </a:fld>
            <a:endParaRPr lang="en-GB" dirty="0"/>
          </a:p>
        </p:txBody>
      </p:sp>
      <p:sp>
        <p:nvSpPr>
          <p:cNvPr id="6" name="Title 1"/>
          <p:cNvSpPr txBox="1">
            <a:spLocks/>
          </p:cNvSpPr>
          <p:nvPr/>
        </p:nvSpPr>
        <p:spPr>
          <a:xfrm>
            <a:off x="352226" y="1631094"/>
            <a:ext cx="8461544" cy="936104"/>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kern="1200">
                <a:solidFill>
                  <a:schemeClr val="tx1"/>
                </a:solidFill>
                <a:latin typeface="Arial" pitchFamily="34" charset="0"/>
                <a:ea typeface="+mj-ea"/>
                <a:cs typeface="Arial" pitchFamily="34" charset="0"/>
              </a:defRPr>
            </a:lvl1pPr>
          </a:lstStyle>
          <a:p>
            <a:r>
              <a:rPr lang="en-GB" dirty="0" smtClean="0"/>
              <a:t>The </a:t>
            </a:r>
            <a:r>
              <a:rPr lang="en-GB" dirty="0"/>
              <a:t>flu kills </a:t>
            </a:r>
            <a:r>
              <a:rPr lang="en-GB" b="1" dirty="0" smtClean="0">
                <a:solidFill>
                  <a:srgbClr val="0070C0"/>
                </a:solidFill>
              </a:rPr>
              <a:t>11,000 </a:t>
            </a:r>
            <a:r>
              <a:rPr lang="en-GB" b="1" dirty="0">
                <a:solidFill>
                  <a:srgbClr val="0070C0"/>
                </a:solidFill>
              </a:rPr>
              <a:t>people </a:t>
            </a:r>
            <a:r>
              <a:rPr lang="en-GB" dirty="0" smtClean="0"/>
              <a:t>on average every year and many more people need hospital care </a:t>
            </a:r>
            <a:r>
              <a:rPr lang="en-GB" dirty="0"/>
              <a:t/>
            </a:r>
            <a:br>
              <a:rPr lang="en-GB" dirty="0"/>
            </a:br>
            <a:endParaRPr lang="en-GB" dirty="0"/>
          </a:p>
          <a:p>
            <a:r>
              <a:rPr lang="en-GB" dirty="0"/>
              <a:t>There’s </a:t>
            </a:r>
            <a:r>
              <a:rPr lang="en-GB" dirty="0">
                <a:solidFill>
                  <a:srgbClr val="0072C6"/>
                </a:solidFill>
              </a:rPr>
              <a:t>no </a:t>
            </a:r>
            <a:r>
              <a:rPr lang="en-GB" dirty="0" smtClean="0">
                <a:solidFill>
                  <a:srgbClr val="0072C6"/>
                </a:solidFill>
              </a:rPr>
              <a:t>‘just’ </a:t>
            </a:r>
            <a:r>
              <a:rPr lang="en-GB" dirty="0"/>
              <a:t>about </a:t>
            </a:r>
            <a:r>
              <a:rPr lang="en-GB" dirty="0" smtClean="0"/>
              <a:t>it</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028864"/>
            <a:ext cx="1544856" cy="1439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052850"/>
            <a:ext cx="953542" cy="888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056452"/>
            <a:ext cx="20859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7886" y="391139"/>
            <a:ext cx="1346912" cy="1254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6631" y="4365104"/>
            <a:ext cx="1343664" cy="1251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2998" y="130237"/>
            <a:ext cx="953542" cy="888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4946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4</a:t>
            </a:fld>
            <a:endParaRPr lang="en-GB" dirty="0"/>
          </a:p>
        </p:txBody>
      </p:sp>
      <p:sp>
        <p:nvSpPr>
          <p:cNvPr id="6" name="Title 1"/>
          <p:cNvSpPr txBox="1">
            <a:spLocks/>
          </p:cNvSpPr>
          <p:nvPr/>
        </p:nvSpPr>
        <p:spPr>
          <a:xfrm>
            <a:off x="472446" y="764704"/>
            <a:ext cx="6815992" cy="936104"/>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kern="1200">
                <a:solidFill>
                  <a:schemeClr val="tx1"/>
                </a:solidFill>
                <a:latin typeface="Arial" pitchFamily="34" charset="0"/>
                <a:ea typeface="+mj-ea"/>
                <a:cs typeface="Arial" pitchFamily="34" charset="0"/>
              </a:defRPr>
            </a:lvl1pPr>
          </a:lstStyle>
          <a:p>
            <a:r>
              <a:rPr lang="en-GB" sz="3200" dirty="0" smtClean="0">
                <a:solidFill>
                  <a:schemeClr val="accent1"/>
                </a:solidFill>
              </a:rPr>
              <a:t>How does the flu spread from person to person?</a:t>
            </a:r>
          </a:p>
          <a:p>
            <a:endParaRPr lang="en-GB" sz="2000" dirty="0" smtClean="0">
              <a:solidFill>
                <a:schemeClr val="accent1"/>
              </a:solidFill>
            </a:endParaRPr>
          </a:p>
          <a:p>
            <a:pPr marL="457200" indent="-457200">
              <a:buFont typeface="+mj-lt"/>
              <a:buAutoNum type="alphaLcParenR"/>
            </a:pPr>
            <a:r>
              <a:rPr lang="en-GB" sz="2400" dirty="0" smtClean="0">
                <a:solidFill>
                  <a:schemeClr val="accent1"/>
                </a:solidFill>
              </a:rPr>
              <a:t>When you’re asleep</a:t>
            </a:r>
          </a:p>
          <a:p>
            <a:pPr marL="457200" indent="-457200">
              <a:buFont typeface="+mj-lt"/>
              <a:buAutoNum type="alphaLcParenR"/>
            </a:pPr>
            <a:r>
              <a:rPr lang="en-GB" sz="2400" dirty="0" smtClean="0">
                <a:solidFill>
                  <a:schemeClr val="accent1"/>
                </a:solidFill>
              </a:rPr>
              <a:t>From being outside in the rain </a:t>
            </a:r>
          </a:p>
          <a:p>
            <a:pPr marL="457200" indent="-457200">
              <a:buFont typeface="+mj-lt"/>
              <a:buAutoNum type="alphaLcParenR"/>
            </a:pPr>
            <a:r>
              <a:rPr lang="en-GB" sz="2400" dirty="0" smtClean="0">
                <a:solidFill>
                  <a:schemeClr val="accent1"/>
                </a:solidFill>
              </a:rPr>
              <a:t>Through droplets that come </a:t>
            </a:r>
            <a:r>
              <a:rPr lang="en-GB" sz="2400" dirty="0">
                <a:solidFill>
                  <a:schemeClr val="accent1"/>
                </a:solidFill>
              </a:rPr>
              <a:t>from </a:t>
            </a:r>
            <a:r>
              <a:rPr lang="en-GB" sz="2400" dirty="0" smtClean="0">
                <a:solidFill>
                  <a:schemeClr val="accent1"/>
                </a:solidFill>
              </a:rPr>
              <a:t>your </a:t>
            </a:r>
            <a:r>
              <a:rPr lang="en-GB" sz="2400" dirty="0">
                <a:solidFill>
                  <a:schemeClr val="accent1"/>
                </a:solidFill>
              </a:rPr>
              <a:t>nose or mouth </a:t>
            </a:r>
            <a:r>
              <a:rPr lang="en-GB" sz="2400" dirty="0" smtClean="0">
                <a:solidFill>
                  <a:schemeClr val="accent1"/>
                </a:solidFill>
              </a:rPr>
              <a:t>when you cough or sneeze</a:t>
            </a:r>
          </a:p>
          <a:p>
            <a:endParaRPr lang="en-GB" dirty="0">
              <a:solidFill>
                <a:srgbClr val="0070C0"/>
              </a:soli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2114" y="4256377"/>
            <a:ext cx="1034453" cy="9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3765" y="4140625"/>
            <a:ext cx="1765723" cy="1338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0368" y="4003222"/>
            <a:ext cx="1231746" cy="1475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9150" y="4398962"/>
            <a:ext cx="1180661" cy="1411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0697" y="4809688"/>
            <a:ext cx="1034453" cy="9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4428" y="4298007"/>
            <a:ext cx="1092943" cy="1451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4209761"/>
            <a:ext cx="902438" cy="840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20090" y="5299842"/>
            <a:ext cx="465283" cy="43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6376" y="4031877"/>
            <a:ext cx="465283" cy="43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1160" y="4305804"/>
            <a:ext cx="426535" cy="397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39169" y="4270751"/>
            <a:ext cx="501796" cy="46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29812" y="5226252"/>
            <a:ext cx="501796" cy="46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3016" y="5265830"/>
            <a:ext cx="501796" cy="46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363" y="2996952"/>
            <a:ext cx="866296" cy="806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0755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5</a:t>
            </a:fld>
            <a:endParaRPr lang="en-GB" dirty="0"/>
          </a:p>
        </p:txBody>
      </p:sp>
      <p:sp>
        <p:nvSpPr>
          <p:cNvPr id="6" name="Title 1"/>
          <p:cNvSpPr txBox="1">
            <a:spLocks/>
          </p:cNvSpPr>
          <p:nvPr/>
        </p:nvSpPr>
        <p:spPr>
          <a:xfrm>
            <a:off x="751794" y="836712"/>
            <a:ext cx="7600311" cy="936104"/>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kern="1200">
                <a:solidFill>
                  <a:schemeClr val="tx1"/>
                </a:solidFill>
                <a:latin typeface="Arial" pitchFamily="34" charset="0"/>
                <a:ea typeface="+mj-ea"/>
                <a:cs typeface="Arial" pitchFamily="34" charset="0"/>
              </a:defRPr>
            </a:lvl1pPr>
          </a:lstStyle>
          <a:p>
            <a:r>
              <a:rPr lang="en-GB" dirty="0" smtClean="0"/>
              <a:t>The </a:t>
            </a:r>
            <a:r>
              <a:rPr lang="en-GB" dirty="0"/>
              <a:t>flu virus spreads from person to </a:t>
            </a:r>
            <a:r>
              <a:rPr lang="en-GB" dirty="0" smtClean="0"/>
              <a:t>person</a:t>
            </a:r>
            <a:r>
              <a:rPr lang="en-GB" dirty="0"/>
              <a:t> </a:t>
            </a:r>
            <a:r>
              <a:rPr lang="en-GB" dirty="0" smtClean="0">
                <a:solidFill>
                  <a:schemeClr val="accent1"/>
                </a:solidFill>
              </a:rPr>
              <a:t>through </a:t>
            </a:r>
            <a:r>
              <a:rPr lang="en-GB" dirty="0">
                <a:solidFill>
                  <a:schemeClr val="accent1"/>
                </a:solidFill>
              </a:rPr>
              <a:t>droplets that come from your nose or mouth when you cough or </a:t>
            </a:r>
            <a:r>
              <a:rPr lang="en-GB" dirty="0" smtClean="0">
                <a:solidFill>
                  <a:schemeClr val="accent1"/>
                </a:solidFill>
              </a:rPr>
              <a:t>sneeze </a:t>
            </a:r>
          </a:p>
          <a:p>
            <a:endParaRPr lang="en-GB" sz="2000" dirty="0">
              <a:solidFill>
                <a:schemeClr val="accent1"/>
              </a:solidFill>
            </a:endParaRPr>
          </a:p>
          <a:p>
            <a:r>
              <a:rPr lang="en-GB" dirty="0" smtClean="0"/>
              <a:t>Not every one will show symptoms</a:t>
            </a:r>
            <a:endParaRPr lang="en-GB" dirty="0">
              <a:solidFill>
                <a:srgbClr val="0070C0"/>
              </a:soli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725" y="3284984"/>
            <a:ext cx="1034453" cy="9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8725" y="3974701"/>
            <a:ext cx="1765723" cy="1338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1824" y="3982808"/>
            <a:ext cx="1231746" cy="1475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6544" y="3982808"/>
            <a:ext cx="1180661" cy="1411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7371" y="4405827"/>
            <a:ext cx="1034453" cy="9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914" y="3918101"/>
            <a:ext cx="1092943" cy="1451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9812" y="4084151"/>
            <a:ext cx="902438" cy="840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19309" y="4755043"/>
            <a:ext cx="465283" cy="43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6376" y="4031877"/>
            <a:ext cx="465283" cy="43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3016" y="3684388"/>
            <a:ext cx="501796" cy="46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94597" y="3920709"/>
            <a:ext cx="501796" cy="46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03445" y="5338778"/>
            <a:ext cx="501796" cy="46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9592" y="5458337"/>
            <a:ext cx="501796" cy="46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8438" y="2711737"/>
            <a:ext cx="866296" cy="806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1594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6</a:t>
            </a:fld>
            <a:endParaRPr lang="en-GB" dirty="0"/>
          </a:p>
        </p:txBody>
      </p:sp>
      <p:sp>
        <p:nvSpPr>
          <p:cNvPr id="6" name="Title 1"/>
          <p:cNvSpPr txBox="1">
            <a:spLocks/>
          </p:cNvSpPr>
          <p:nvPr/>
        </p:nvSpPr>
        <p:spPr>
          <a:xfrm>
            <a:off x="338278" y="710620"/>
            <a:ext cx="7263893" cy="936104"/>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kern="1200">
                <a:solidFill>
                  <a:schemeClr val="tx1"/>
                </a:solidFill>
                <a:latin typeface="Arial" pitchFamily="34" charset="0"/>
                <a:ea typeface="+mj-ea"/>
                <a:cs typeface="Arial" pitchFamily="34" charset="0"/>
              </a:defRPr>
            </a:lvl1pPr>
          </a:lstStyle>
          <a:p>
            <a:r>
              <a:rPr lang="en-GB" dirty="0" smtClean="0">
                <a:solidFill>
                  <a:schemeClr val="tx2"/>
                </a:solidFill>
              </a:rPr>
              <a:t>Some people are said to be more </a:t>
            </a:r>
            <a:r>
              <a:rPr lang="en-GB" b="1" dirty="0" smtClean="0">
                <a:solidFill>
                  <a:schemeClr val="tx2"/>
                </a:solidFill>
              </a:rPr>
              <a:t>‘at risk’ </a:t>
            </a:r>
          </a:p>
          <a:p>
            <a:endParaRPr lang="en-GB" sz="1400" b="1" dirty="0" smtClean="0">
              <a:solidFill>
                <a:schemeClr val="tx2"/>
              </a:solidFill>
            </a:endParaRPr>
          </a:p>
          <a:p>
            <a:pPr marL="457200" indent="-457200">
              <a:buFont typeface="Arial" panose="020B0604020202020204" pitchFamily="34" charset="0"/>
              <a:buChar char="•"/>
            </a:pPr>
            <a:r>
              <a:rPr lang="en-GB" dirty="0" smtClean="0">
                <a:solidFill>
                  <a:schemeClr val="tx2"/>
                </a:solidFill>
              </a:rPr>
              <a:t>This means they’re </a:t>
            </a:r>
            <a:r>
              <a:rPr lang="en-GB" dirty="0">
                <a:solidFill>
                  <a:schemeClr val="tx2"/>
                </a:solidFill>
              </a:rPr>
              <a:t>more likely to develop </a:t>
            </a:r>
            <a:r>
              <a:rPr lang="en-GB" dirty="0" smtClean="0">
                <a:solidFill>
                  <a:schemeClr val="tx2"/>
                </a:solidFill>
              </a:rPr>
              <a:t>more </a:t>
            </a:r>
            <a:r>
              <a:rPr lang="en-GB" dirty="0">
                <a:solidFill>
                  <a:schemeClr val="tx2"/>
                </a:solidFill>
              </a:rPr>
              <a:t>serious </a:t>
            </a:r>
            <a:r>
              <a:rPr lang="en-GB" dirty="0" smtClean="0">
                <a:solidFill>
                  <a:schemeClr val="tx2"/>
                </a:solidFill>
              </a:rPr>
              <a:t>complications if they were to get the flu</a:t>
            </a:r>
          </a:p>
          <a:p>
            <a:pPr marL="457200" indent="-457200">
              <a:buFont typeface="Arial" panose="020B0604020202020204" pitchFamily="34" charset="0"/>
              <a:buChar char="•"/>
            </a:pPr>
            <a:r>
              <a:rPr lang="en-GB" dirty="0" smtClean="0">
                <a:solidFill>
                  <a:schemeClr val="tx2"/>
                </a:solidFill>
              </a:rPr>
              <a:t>These people are eligible for a </a:t>
            </a:r>
            <a:r>
              <a:rPr lang="en-GB" b="1" dirty="0" smtClean="0">
                <a:solidFill>
                  <a:schemeClr val="tx2"/>
                </a:solidFill>
              </a:rPr>
              <a:t>FREE</a:t>
            </a:r>
            <a:r>
              <a:rPr lang="en-GB" dirty="0" smtClean="0">
                <a:solidFill>
                  <a:schemeClr val="tx2"/>
                </a:solidFill>
              </a:rPr>
              <a:t> flu jab! </a:t>
            </a:r>
          </a:p>
          <a:p>
            <a:endParaRPr lang="en-GB" sz="2000" dirty="0">
              <a:solidFill>
                <a:srgbClr val="0072C6"/>
              </a:solidFill>
            </a:endParaRPr>
          </a:p>
          <a:p>
            <a:r>
              <a:rPr lang="en-GB" b="1" dirty="0" smtClean="0">
                <a:solidFill>
                  <a:schemeClr val="tx2"/>
                </a:solidFill>
              </a:rPr>
              <a:t>     </a:t>
            </a:r>
          </a:p>
          <a:p>
            <a:r>
              <a:rPr lang="en-GB" b="1" dirty="0">
                <a:solidFill>
                  <a:schemeClr val="tx2"/>
                </a:solidFill>
              </a:rPr>
              <a:t> </a:t>
            </a:r>
            <a:r>
              <a:rPr lang="en-GB" b="1" dirty="0" smtClean="0">
                <a:solidFill>
                  <a:schemeClr val="tx2"/>
                </a:solidFill>
              </a:rPr>
              <a:t>    Who do you think these </a:t>
            </a:r>
          </a:p>
          <a:p>
            <a:r>
              <a:rPr lang="en-GB" b="1" dirty="0" smtClean="0">
                <a:solidFill>
                  <a:schemeClr val="tx2"/>
                </a:solidFill>
              </a:rPr>
              <a:t>     people might be?</a:t>
            </a:r>
            <a:endParaRPr lang="en-GB" b="1" dirty="0">
              <a:solidFill>
                <a:schemeClr val="tx2"/>
              </a:solidFill>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092"/>
          <a:stretch/>
        </p:blipFill>
        <p:spPr bwMode="auto">
          <a:xfrm>
            <a:off x="7953973" y="4581128"/>
            <a:ext cx="884708" cy="1429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6901" y="5606974"/>
            <a:ext cx="354252" cy="329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260648"/>
            <a:ext cx="660800" cy="577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3976" y="4235806"/>
            <a:ext cx="501796" cy="46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092"/>
          <a:stretch/>
        </p:blipFill>
        <p:spPr bwMode="auto">
          <a:xfrm>
            <a:off x="6516216" y="4869160"/>
            <a:ext cx="706447" cy="1141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4539172"/>
            <a:ext cx="354252" cy="329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934" r="14356"/>
          <a:stretch/>
        </p:blipFill>
        <p:spPr bwMode="auto">
          <a:xfrm>
            <a:off x="7142480" y="4469519"/>
            <a:ext cx="811493" cy="156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2074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7</a:t>
            </a:fld>
            <a:endParaRPr lang="en-GB" dirty="0"/>
          </a:p>
        </p:txBody>
      </p:sp>
      <p:sp>
        <p:nvSpPr>
          <p:cNvPr id="6" name="Title 1"/>
          <p:cNvSpPr txBox="1">
            <a:spLocks/>
          </p:cNvSpPr>
          <p:nvPr/>
        </p:nvSpPr>
        <p:spPr>
          <a:xfrm>
            <a:off x="598706" y="620688"/>
            <a:ext cx="8352254" cy="2016224"/>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kern="1200">
                <a:solidFill>
                  <a:schemeClr val="tx1"/>
                </a:solidFill>
                <a:latin typeface="Arial" pitchFamily="34" charset="0"/>
                <a:ea typeface="+mj-ea"/>
                <a:cs typeface="Arial" pitchFamily="34" charset="0"/>
              </a:defRPr>
            </a:lvl1pPr>
          </a:lstStyle>
          <a:p>
            <a:r>
              <a:rPr lang="en-GB" sz="2400" dirty="0" smtClean="0">
                <a:solidFill>
                  <a:srgbClr val="0072C6"/>
                </a:solidFill>
              </a:rPr>
              <a:t>This year, the NHS is offering a </a:t>
            </a:r>
            <a:r>
              <a:rPr lang="en-GB" sz="2400" b="1" dirty="0" smtClean="0">
                <a:solidFill>
                  <a:srgbClr val="0072C6"/>
                </a:solidFill>
              </a:rPr>
              <a:t>free flu jab </a:t>
            </a:r>
            <a:r>
              <a:rPr lang="en-GB" sz="2400" dirty="0" smtClean="0">
                <a:solidFill>
                  <a:srgbClr val="0072C6"/>
                </a:solidFill>
              </a:rPr>
              <a:t>to:</a:t>
            </a:r>
          </a:p>
          <a:p>
            <a:endParaRPr lang="en-GB" sz="2400" dirty="0" smtClean="0"/>
          </a:p>
          <a:p>
            <a:pPr marL="285750" indent="-285750">
              <a:buFont typeface="Arial" panose="020B0604020202020204" pitchFamily="34" charset="0"/>
              <a:buChar char="•"/>
            </a:pPr>
            <a:r>
              <a:rPr lang="en-GB" sz="2400" dirty="0" smtClean="0"/>
              <a:t>Pregnant </a:t>
            </a:r>
            <a:r>
              <a:rPr lang="en-GB" sz="2400" dirty="0"/>
              <a:t>women </a:t>
            </a:r>
          </a:p>
          <a:p>
            <a:pPr marL="285750" indent="-285750">
              <a:buFont typeface="Arial" panose="020B0604020202020204" pitchFamily="34" charset="0"/>
              <a:buChar char="•"/>
            </a:pPr>
            <a:r>
              <a:rPr lang="en-GB" sz="2400" dirty="0" smtClean="0"/>
              <a:t>Children </a:t>
            </a:r>
            <a:r>
              <a:rPr lang="en-GB" sz="2400" dirty="0"/>
              <a:t>aged 2- 11 years old </a:t>
            </a:r>
          </a:p>
          <a:p>
            <a:pPr marL="285750" indent="-285750">
              <a:buFont typeface="Arial" panose="020B0604020202020204" pitchFamily="34" charset="0"/>
              <a:buChar char="•"/>
            </a:pPr>
            <a:r>
              <a:rPr lang="en-GB" sz="2400" dirty="0" smtClean="0"/>
              <a:t>65</a:t>
            </a:r>
            <a:r>
              <a:rPr lang="en-GB" sz="2400" dirty="0"/>
              <a:t>+ years old </a:t>
            </a:r>
            <a:endParaRPr lang="en-GB" sz="2400" dirty="0" smtClean="0"/>
          </a:p>
          <a:p>
            <a:pPr marL="285750" indent="-285750">
              <a:buFont typeface="Arial" panose="020B0604020202020204" pitchFamily="34" charset="0"/>
              <a:buChar char="•"/>
            </a:pPr>
            <a:r>
              <a:rPr lang="en-GB" sz="2400" dirty="0" smtClean="0"/>
              <a:t>Those who were members of a shielding household </a:t>
            </a:r>
            <a:endParaRPr lang="en-GB" sz="2400" dirty="0"/>
          </a:p>
          <a:p>
            <a:pPr marL="285750" indent="-285750">
              <a:buFont typeface="Arial" panose="020B0604020202020204" pitchFamily="34" charset="0"/>
              <a:buChar char="•"/>
            </a:pPr>
            <a:r>
              <a:rPr lang="en-GB" sz="2400" dirty="0" smtClean="0"/>
              <a:t>Frontline </a:t>
            </a:r>
            <a:r>
              <a:rPr lang="en-GB" sz="2400" dirty="0"/>
              <a:t>health and social care workers </a:t>
            </a:r>
            <a:endParaRPr lang="en-GB" sz="2400" dirty="0" smtClean="0"/>
          </a:p>
          <a:p>
            <a:pPr marL="285750" indent="-285750">
              <a:buFont typeface="Arial" panose="020B0604020202020204" pitchFamily="34" charset="0"/>
              <a:buChar char="•"/>
            </a:pPr>
            <a:r>
              <a:rPr lang="en-GB" sz="2400" dirty="0" smtClean="0"/>
              <a:t>People with a long term health condition </a:t>
            </a:r>
            <a:r>
              <a:rPr lang="en-GB" sz="2400" i="1" dirty="0" smtClean="0">
                <a:solidFill>
                  <a:schemeClr val="tx2"/>
                </a:solidFill>
              </a:rPr>
              <a:t>– what do you think these might be? </a:t>
            </a:r>
            <a:endParaRPr lang="en-GB" sz="2400" i="1" dirty="0">
              <a:solidFill>
                <a:schemeClr val="tx2"/>
              </a:solidFill>
            </a:endParaRP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0321" y="5447676"/>
            <a:ext cx="1029614" cy="1230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556" y="5369665"/>
            <a:ext cx="1068778" cy="1419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5485733"/>
            <a:ext cx="465283" cy="43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589240"/>
            <a:ext cx="924950"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1619" y="6001317"/>
            <a:ext cx="465283" cy="43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74833" y="5541559"/>
            <a:ext cx="864096" cy="755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47781" y="5589239"/>
            <a:ext cx="1039226" cy="892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70239" y="5829309"/>
            <a:ext cx="501796" cy="46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5480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8</a:t>
            </a:fld>
            <a:endParaRPr lang="en-GB" dirty="0"/>
          </a:p>
        </p:txBody>
      </p:sp>
      <p:sp>
        <p:nvSpPr>
          <p:cNvPr id="6" name="Title 1"/>
          <p:cNvSpPr txBox="1">
            <a:spLocks/>
          </p:cNvSpPr>
          <p:nvPr/>
        </p:nvSpPr>
        <p:spPr>
          <a:xfrm>
            <a:off x="598706" y="476672"/>
            <a:ext cx="8352254" cy="2016224"/>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kern="1200">
                <a:solidFill>
                  <a:schemeClr val="tx1"/>
                </a:solidFill>
                <a:latin typeface="Arial" pitchFamily="34" charset="0"/>
                <a:ea typeface="+mj-ea"/>
                <a:cs typeface="Arial" pitchFamily="34" charset="0"/>
              </a:defRPr>
            </a:lvl1pPr>
          </a:lstStyle>
          <a:p>
            <a:r>
              <a:rPr lang="en-GB" sz="2400" dirty="0" smtClean="0">
                <a:solidFill>
                  <a:srgbClr val="0072C6"/>
                </a:solidFill>
              </a:rPr>
              <a:t>This year, the NHS is offering a </a:t>
            </a:r>
            <a:r>
              <a:rPr lang="en-GB" sz="2400" b="1" dirty="0" smtClean="0">
                <a:solidFill>
                  <a:srgbClr val="0072C6"/>
                </a:solidFill>
              </a:rPr>
              <a:t>free flu jab </a:t>
            </a:r>
            <a:r>
              <a:rPr lang="en-GB" sz="2400" dirty="0" smtClean="0">
                <a:solidFill>
                  <a:srgbClr val="0072C6"/>
                </a:solidFill>
              </a:rPr>
              <a:t>to:</a:t>
            </a:r>
          </a:p>
          <a:p>
            <a:endParaRPr lang="en-GB" sz="1100" b="1" dirty="0" smtClean="0">
              <a:solidFill>
                <a:srgbClr val="0072C6"/>
              </a:solidFill>
            </a:endParaRP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0321" y="5447676"/>
            <a:ext cx="1029614" cy="1230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556" y="5369665"/>
            <a:ext cx="1068778" cy="1419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5485733"/>
            <a:ext cx="465283" cy="43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589240"/>
            <a:ext cx="924950"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1619" y="6001317"/>
            <a:ext cx="465283" cy="43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74833" y="5541559"/>
            <a:ext cx="864096" cy="755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47781" y="5589239"/>
            <a:ext cx="1039226" cy="892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70239" y="5829309"/>
            <a:ext cx="501796" cy="46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77141" y="1092217"/>
            <a:ext cx="8195384" cy="5109091"/>
          </a:xfrm>
          <a:prstGeom prst="rect">
            <a:avLst/>
          </a:prstGeom>
          <a:noFill/>
        </p:spPr>
        <p:txBody>
          <a:bodyPr wrap="square" rtlCol="0">
            <a:spAutoFit/>
          </a:bodyPr>
          <a:lstStyle/>
          <a:p>
            <a:r>
              <a:rPr lang="en-GB" b="1" dirty="0" smtClean="0"/>
              <a:t>Those with a long-term </a:t>
            </a:r>
            <a:r>
              <a:rPr lang="en-GB" b="1" dirty="0"/>
              <a:t>health condition such as: </a:t>
            </a:r>
            <a:endParaRPr lang="en-GB" b="1" dirty="0" smtClean="0"/>
          </a:p>
          <a:p>
            <a:endParaRPr lang="en-GB" sz="800" dirty="0"/>
          </a:p>
          <a:p>
            <a:pPr marL="285750" indent="-285750">
              <a:buFont typeface="Arial" panose="020B0604020202020204" pitchFamily="34" charset="0"/>
              <a:buChar char="•"/>
            </a:pPr>
            <a:r>
              <a:rPr lang="en-GB" dirty="0" smtClean="0"/>
              <a:t>a </a:t>
            </a:r>
            <a:r>
              <a:rPr lang="en-GB" dirty="0"/>
              <a:t>heart problem </a:t>
            </a:r>
          </a:p>
          <a:p>
            <a:pPr marL="285750" indent="-285750">
              <a:buFont typeface="Arial" panose="020B0604020202020204" pitchFamily="34" charset="0"/>
              <a:buChar char="•"/>
            </a:pPr>
            <a:r>
              <a:rPr lang="en-GB" dirty="0" smtClean="0"/>
              <a:t>a </a:t>
            </a:r>
            <a:r>
              <a:rPr lang="en-GB" dirty="0"/>
              <a:t>chest complaint or breathing difficulties </a:t>
            </a:r>
            <a:r>
              <a:rPr lang="en-GB" dirty="0" err="1"/>
              <a:t>e.g</a:t>
            </a:r>
            <a:r>
              <a:rPr lang="en-GB" dirty="0"/>
              <a:t> bronchitis, emphysema or severe asthma </a:t>
            </a:r>
          </a:p>
          <a:p>
            <a:pPr marL="285750" indent="-285750">
              <a:buFont typeface="Arial" panose="020B0604020202020204" pitchFamily="34" charset="0"/>
              <a:buChar char="•"/>
            </a:pPr>
            <a:r>
              <a:rPr lang="en-GB" dirty="0" smtClean="0"/>
              <a:t>a </a:t>
            </a:r>
            <a:r>
              <a:rPr lang="en-GB" dirty="0"/>
              <a:t>kidney disease </a:t>
            </a:r>
          </a:p>
          <a:p>
            <a:pPr marL="285750" indent="-285750">
              <a:buFont typeface="Arial" panose="020B0604020202020204" pitchFamily="34" charset="0"/>
              <a:buChar char="•"/>
            </a:pPr>
            <a:r>
              <a:rPr lang="en-GB" dirty="0" smtClean="0"/>
              <a:t>lowered </a:t>
            </a:r>
            <a:r>
              <a:rPr lang="en-GB" dirty="0"/>
              <a:t>immunity due to disease or treatment, </a:t>
            </a:r>
            <a:r>
              <a:rPr lang="en-GB" dirty="0" err="1"/>
              <a:t>e.g</a:t>
            </a:r>
            <a:r>
              <a:rPr lang="en-GB" dirty="0"/>
              <a:t> steroid medication or cancer treatment</a:t>
            </a:r>
          </a:p>
          <a:p>
            <a:pPr marL="285750" indent="-285750">
              <a:buFont typeface="Arial" panose="020B0604020202020204" pitchFamily="34" charset="0"/>
              <a:buChar char="•"/>
            </a:pPr>
            <a:r>
              <a:rPr lang="en-GB" dirty="0" smtClean="0"/>
              <a:t>liver </a:t>
            </a:r>
            <a:r>
              <a:rPr lang="en-GB" dirty="0"/>
              <a:t>disease </a:t>
            </a:r>
          </a:p>
          <a:p>
            <a:pPr marL="285750" indent="-285750">
              <a:buFont typeface="Arial" panose="020B0604020202020204" pitchFamily="34" charset="0"/>
              <a:buChar char="•"/>
            </a:pPr>
            <a:r>
              <a:rPr lang="en-GB" dirty="0" smtClean="0"/>
              <a:t>had </a:t>
            </a:r>
            <a:r>
              <a:rPr lang="en-GB" dirty="0"/>
              <a:t>a stroke or </a:t>
            </a:r>
            <a:r>
              <a:rPr lang="en-GB" dirty="0" smtClean="0"/>
              <a:t>a “mini stroke” known as a </a:t>
            </a:r>
            <a:r>
              <a:rPr lang="en-GB" dirty="0"/>
              <a:t>transient ischaemic attack (TIA) </a:t>
            </a:r>
          </a:p>
          <a:p>
            <a:pPr marL="285750" indent="-285750">
              <a:buFont typeface="Arial" panose="020B0604020202020204" pitchFamily="34" charset="0"/>
              <a:buChar char="•"/>
            </a:pPr>
            <a:r>
              <a:rPr lang="en-GB" dirty="0" smtClean="0"/>
              <a:t>diabetes </a:t>
            </a:r>
            <a:endParaRPr lang="en-GB" dirty="0"/>
          </a:p>
          <a:p>
            <a:pPr marL="285750" indent="-285750">
              <a:buFont typeface="Arial" panose="020B0604020202020204" pitchFamily="34" charset="0"/>
              <a:buChar char="•"/>
            </a:pPr>
            <a:r>
              <a:rPr lang="en-GB" dirty="0" smtClean="0"/>
              <a:t>a </a:t>
            </a:r>
            <a:r>
              <a:rPr lang="en-GB" dirty="0"/>
              <a:t>neurological condition, e.g. multiple sclerosis (MS), cerebral palsy </a:t>
            </a:r>
          </a:p>
          <a:p>
            <a:pPr marL="285750" indent="-285750">
              <a:buFont typeface="Arial" panose="020B0604020202020204" pitchFamily="34" charset="0"/>
              <a:buChar char="•"/>
            </a:pPr>
            <a:r>
              <a:rPr lang="en-GB" dirty="0" smtClean="0"/>
              <a:t>a </a:t>
            </a:r>
            <a:r>
              <a:rPr lang="en-GB" dirty="0"/>
              <a:t>learning disability </a:t>
            </a:r>
          </a:p>
          <a:p>
            <a:pPr marL="285750" indent="-285750">
              <a:buFont typeface="Arial" panose="020B0604020202020204" pitchFamily="34" charset="0"/>
              <a:buChar char="•"/>
            </a:pPr>
            <a:r>
              <a:rPr lang="en-GB" dirty="0" smtClean="0"/>
              <a:t>a </a:t>
            </a:r>
            <a:r>
              <a:rPr lang="en-GB" dirty="0"/>
              <a:t>problem with your spleen, e.g. sickle cell disease, or you had your spleen removed </a:t>
            </a:r>
          </a:p>
          <a:p>
            <a:pPr marL="285750" indent="-285750">
              <a:buFont typeface="Arial" panose="020B0604020202020204" pitchFamily="34" charset="0"/>
              <a:buChar char="•"/>
            </a:pPr>
            <a:r>
              <a:rPr lang="en-GB" dirty="0" smtClean="0"/>
              <a:t>are </a:t>
            </a:r>
            <a:r>
              <a:rPr lang="en-GB" dirty="0"/>
              <a:t>seriously overweight - BMI of 40 and above</a:t>
            </a:r>
          </a:p>
          <a:p>
            <a:pPr>
              <a:buClr>
                <a:srgbClr val="0072C6"/>
              </a:buClr>
            </a:pPr>
            <a:endParaRPr lang="en-GB" sz="2000" dirty="0"/>
          </a:p>
          <a:p>
            <a:endParaRPr lang="en-GB" dirty="0"/>
          </a:p>
        </p:txBody>
      </p:sp>
    </p:spTree>
    <p:extLst>
      <p:ext uri="{BB962C8B-B14F-4D97-AF65-F5344CB8AC3E}">
        <p14:creationId xmlns:p14="http://schemas.microsoft.com/office/powerpoint/2010/main" val="1709340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9</a:t>
            </a:fld>
            <a:endParaRPr lang="en-GB" dirty="0"/>
          </a:p>
        </p:txBody>
      </p:sp>
      <p:sp>
        <p:nvSpPr>
          <p:cNvPr id="6" name="Title 1"/>
          <p:cNvSpPr txBox="1">
            <a:spLocks/>
          </p:cNvSpPr>
          <p:nvPr/>
        </p:nvSpPr>
        <p:spPr>
          <a:xfrm>
            <a:off x="1028965" y="1772816"/>
            <a:ext cx="7536912" cy="2952328"/>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kern="1200">
                <a:solidFill>
                  <a:schemeClr val="tx1"/>
                </a:solidFill>
                <a:latin typeface="Arial" pitchFamily="34" charset="0"/>
                <a:ea typeface="+mj-ea"/>
                <a:cs typeface="Arial" pitchFamily="34" charset="0"/>
              </a:defRPr>
            </a:lvl1pPr>
          </a:lstStyle>
          <a:p>
            <a:endParaRPr lang="en-GB" dirty="0">
              <a:solidFill>
                <a:srgbClr val="0070C0"/>
              </a:solidFill>
            </a:endParaRPr>
          </a:p>
        </p:txBody>
      </p:sp>
      <p:sp>
        <p:nvSpPr>
          <p:cNvPr id="13" name="Title 2"/>
          <p:cNvSpPr>
            <a:spLocks noGrp="1"/>
          </p:cNvSpPr>
          <p:nvPr>
            <p:ph type="ctrTitle"/>
          </p:nvPr>
        </p:nvSpPr>
        <p:spPr>
          <a:xfrm>
            <a:off x="609422" y="1196752"/>
            <a:ext cx="8375998" cy="792088"/>
          </a:xfrm>
        </p:spPr>
        <p:txBody>
          <a:bodyPr>
            <a:noAutofit/>
          </a:bodyPr>
          <a:lstStyle/>
          <a:p>
            <a:r>
              <a:rPr lang="en-GB" sz="3200" dirty="0" smtClean="0">
                <a:solidFill>
                  <a:srgbClr val="0072C6"/>
                </a:solidFill>
              </a:rPr>
              <a:t>What do you need to do </a:t>
            </a:r>
            <a:br>
              <a:rPr lang="en-GB" sz="3200" dirty="0" smtClean="0">
                <a:solidFill>
                  <a:srgbClr val="0072C6"/>
                </a:solidFill>
              </a:rPr>
            </a:br>
            <a:r>
              <a:rPr lang="en-GB" sz="3200" dirty="0" smtClean="0">
                <a:solidFill>
                  <a:srgbClr val="0072C6"/>
                </a:solidFill>
              </a:rPr>
              <a:t>to get your free flu jab?</a:t>
            </a:r>
            <a:r>
              <a:rPr lang="en-GB" dirty="0" smtClean="0">
                <a:solidFill>
                  <a:srgbClr val="0072C6"/>
                </a:solidFill>
              </a:rPr>
              <a:t/>
            </a:r>
            <a:br>
              <a:rPr lang="en-GB" dirty="0" smtClean="0">
                <a:solidFill>
                  <a:srgbClr val="0072C6"/>
                </a:solidFill>
              </a:rPr>
            </a:br>
            <a:r>
              <a:rPr lang="en-GB" dirty="0" smtClean="0">
                <a:solidFill>
                  <a:srgbClr val="0072C6"/>
                </a:solidFill>
              </a:rPr>
              <a:t/>
            </a:r>
            <a:br>
              <a:rPr lang="en-GB" dirty="0" smtClean="0">
                <a:solidFill>
                  <a:srgbClr val="0072C6"/>
                </a:solidFill>
              </a:rPr>
            </a:br>
            <a:r>
              <a:rPr lang="en-GB" sz="2400" dirty="0" smtClean="0">
                <a:solidFill>
                  <a:srgbClr val="0072C6"/>
                </a:solidFill>
              </a:rPr>
              <a:t>a) Wait for my GP to write to or text me</a:t>
            </a:r>
            <a:br>
              <a:rPr lang="en-GB" sz="2400" dirty="0" smtClean="0">
                <a:solidFill>
                  <a:srgbClr val="0072C6"/>
                </a:solidFill>
              </a:rPr>
            </a:br>
            <a:r>
              <a:rPr lang="en-GB" sz="2400" dirty="0" smtClean="0">
                <a:solidFill>
                  <a:srgbClr val="0072C6"/>
                </a:solidFill>
              </a:rPr>
              <a:t>b) Contact my GP to see if I am eligible </a:t>
            </a:r>
            <a:br>
              <a:rPr lang="en-GB" sz="2400" dirty="0" smtClean="0">
                <a:solidFill>
                  <a:srgbClr val="0072C6"/>
                </a:solidFill>
              </a:rPr>
            </a:br>
            <a:r>
              <a:rPr lang="en-GB" sz="2400" dirty="0" smtClean="0">
                <a:solidFill>
                  <a:srgbClr val="0072C6"/>
                </a:solidFill>
              </a:rPr>
              <a:t>c) Book an appointment at my local pharmacy </a:t>
            </a:r>
            <a:r>
              <a:rPr lang="en-GB" dirty="0">
                <a:solidFill>
                  <a:srgbClr val="0072C6"/>
                </a:solidFill>
              </a:rPr>
              <a:t/>
            </a:r>
            <a:br>
              <a:rPr lang="en-GB" dirty="0">
                <a:solidFill>
                  <a:srgbClr val="0072C6"/>
                </a:solidFill>
              </a:rPr>
            </a:br>
            <a:endParaRPr lang="en-GB" dirty="0"/>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770040"/>
            <a:ext cx="2624708" cy="1851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2841095"/>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template">
  <a:themeElements>
    <a:clrScheme name="S&amp;T colours">
      <a:dk1>
        <a:sysClr val="windowText" lastClr="000000"/>
      </a:dk1>
      <a:lt1>
        <a:sysClr val="window" lastClr="FFFFFF"/>
      </a:lt1>
      <a:dk2>
        <a:srgbClr val="005EB8"/>
      </a:dk2>
      <a:lt2>
        <a:srgbClr val="EEECE1"/>
      </a:lt2>
      <a:accent1>
        <a:srgbClr val="005EB8"/>
      </a:accent1>
      <a:accent2>
        <a:srgbClr val="006647"/>
      </a:accent2>
      <a:accent3>
        <a:srgbClr val="330072"/>
      </a:accent3>
      <a:accent4>
        <a:srgbClr val="AE2573"/>
      </a:accent4>
      <a:accent5>
        <a:srgbClr val="ED8B00"/>
      </a:accent5>
      <a:accent6>
        <a:srgbClr val="FFFFFF"/>
      </a:accent6>
      <a:hlink>
        <a:srgbClr val="0000FF"/>
      </a:hlink>
      <a:folHlink>
        <a:srgbClr val="800080"/>
      </a:folHlink>
    </a:clrScheme>
    <a:fontScheme name="S&am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4B8ED195159E4C90594A3CA34FD09A" ma:contentTypeVersion="12" ma:contentTypeDescription="Create a new document." ma:contentTypeScope="" ma:versionID="8bc8988dc701dae643ab6efefc778d65">
  <xsd:schema xmlns:xsd="http://www.w3.org/2001/XMLSchema" xmlns:xs="http://www.w3.org/2001/XMLSchema" xmlns:p="http://schemas.microsoft.com/office/2006/metadata/properties" xmlns:ns2="3784ff38-aecb-485e-a038-f9141d6ef5c6" xmlns:ns3="951cb35c-1d86-4773-bcc5-e8ad83a913ca" targetNamespace="http://schemas.microsoft.com/office/2006/metadata/properties" ma:root="true" ma:fieldsID="74f6f9c4e42a0b1c60a7ae653bb3af2e" ns2:_="" ns3:_="">
    <xsd:import namespace="3784ff38-aecb-485e-a038-f9141d6ef5c6"/>
    <xsd:import namespace="951cb35c-1d86-4773-bcc5-e8ad83a913c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84ff38-aecb-485e-a038-f9141d6ef5c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51cb35c-1d86-4773-bcc5-e8ad83a913c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BB3E9C1-B400-4FB7-851F-ABFFBC0FE78D}"/>
</file>

<file path=customXml/itemProps2.xml><?xml version="1.0" encoding="utf-8"?>
<ds:datastoreItem xmlns:ds="http://schemas.openxmlformats.org/officeDocument/2006/customXml" ds:itemID="{2954F878-BE70-42BA-9C36-74E944C031A4}"/>
</file>

<file path=customXml/itemProps3.xml><?xml version="1.0" encoding="utf-8"?>
<ds:datastoreItem xmlns:ds="http://schemas.openxmlformats.org/officeDocument/2006/customXml" ds:itemID="{7B2946F5-4314-4D39-B89E-57C60D64C912}"/>
</file>

<file path=docProps/app.xml><?xml version="1.0" encoding="utf-8"?>
<Properties xmlns="http://schemas.openxmlformats.org/officeDocument/2006/extended-properties" xmlns:vt="http://schemas.openxmlformats.org/officeDocument/2006/docPropsVTypes">
  <Template>PowerPoint template</Template>
  <TotalTime>1049</TotalTime>
  <Words>979</Words>
  <Application>Microsoft Office PowerPoint</Application>
  <PresentationFormat>On-screen Show (4:3)</PresentationFormat>
  <Paragraphs>162</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PowerPoint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you need to do  to get your free flu jab?  a) Wait for my GP to write to or text me b) Contact my GP to see if I am eligible  c) Book an appointment at my local pharmacy  </vt:lpstr>
      <vt:lpstr>Getting your free flu jab  </vt:lpstr>
      <vt:lpstr>What do you do if you want the flu jab but aren’t eligible for a free one?   a) don’t get one b) pay privately at your local pharmacy c) ask your GP  </vt:lpstr>
      <vt:lpstr>What do you do if you want the flu jab but aren’t eligible for a free one? </vt:lpstr>
      <vt:lpstr>How are children given the flu vaccine?  a) In a sweet b) In a nasal spray  c) An injection </vt:lpstr>
      <vt:lpstr>Children are given the flu vaccine in a nasal spray</vt:lpstr>
      <vt:lpstr>Why might some faith groups not want their children to have the nasal spray vaccine?  a) The nasal spray contains gelatine that comes from pork  b) Children don’t like spray going up their nose! c) They use other methods </vt:lpstr>
      <vt:lpstr>PowerPoint Presentation</vt:lpstr>
      <vt:lpstr> Is the flu vaccination safe?   Are there side effects?    </vt:lpstr>
      <vt:lpstr>  Is the flu vaccination safe? The flu vaccine is the best protection we have  against this strain of flu virus, and studies have  shown that it does help to prevent flu  Are there side effects?  Some people may experience a mild temperature, sore arm or slight muscle aches for a day or so  This is entirely normal &amp; serious allergic reactions are rare     </vt:lpstr>
      <vt:lpstr>Will the flu jab protect you against Covid-19?   a) Yes b) No c) I don’t know   </vt:lpstr>
      <vt:lpstr>Will the flu jab protect you against Covid-19?   No, the jab will just protect you from the flu – it’s designed to target this season’s strain of flu and nothing else     </vt:lpstr>
      <vt:lpstr>How will you know if you have flu or Covid-19?   a) Just guess b) Your temperature will be higher if you have covid c) You won’t know   </vt:lpstr>
      <vt:lpstr>Both have similar symptoms so it may be difficult to tell  If you show symptoms of Covid-19 - a high temperature - new continuous cough - loss of taste/smell  It’s really important to self isolate and request a test by calling 119 or visiting www.nhs.uk/coronavirus    </vt:lpstr>
      <vt:lpstr>PowerPoint Presentation</vt:lpstr>
      <vt:lpstr>PowerPoint Presentation</vt:lpstr>
      <vt:lpstr>What can you do to help raise awareness &amp; help protect people against flu this year?  </vt:lpstr>
      <vt:lpstr>           </vt:lpstr>
      <vt:lpstr>More information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 slide</dc:title>
  <dc:creator>Karen Garnham</dc:creator>
  <cp:lastModifiedBy>Carrie Hirst</cp:lastModifiedBy>
  <cp:revision>89</cp:revision>
  <dcterms:created xsi:type="dcterms:W3CDTF">2018-04-03T15:38:57Z</dcterms:created>
  <dcterms:modified xsi:type="dcterms:W3CDTF">2020-10-05T15:07:43Z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0x010100054B8ED195159E4C90594A3CA34FD09A</vt:lpwstr>
  </property>
</Properties>
</file>